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slides/charts/chart1.xml" ContentType="application/vnd.openxmlformats-officedocument.drawingml.chart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slides/charts/chart2.xml" ContentType="application/vnd.openxmlformats-officedocument.drawingml.chart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ef224dce6634930" /><Relationship Type="http://schemas.openxmlformats.org/officeDocument/2006/relationships/extended-properties" Target="/docProps/app.xml" Id="Rae79ae708fa54d9a" /><Relationship Type="http://schemas.openxmlformats.org/officeDocument/2006/relationships/officeDocument" Target="/ppt/presentation.xml" Id="Ra719cd07806f4b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81672f914141bd"/>
  </p:sldMasterIdLst>
  <p:notesMasterIdLst>
    <p:notesMasterId xmlns:r="http://schemas.openxmlformats.org/officeDocument/2006/relationships" r:id="Rfe8c4d6cc1cd4346"/>
  </p:notesMasterIdLst>
  <p:sldIdLst>
    <p:sldId xmlns:r="http://schemas.openxmlformats.org/officeDocument/2006/relationships" id="256" r:id="Rd03529dc51074b10"/>
    <p:sldId xmlns:r="http://schemas.openxmlformats.org/officeDocument/2006/relationships" id="257" r:id="Rb475f3bde0fa474e"/>
    <p:sldId xmlns:r="http://schemas.openxmlformats.org/officeDocument/2006/relationships" id="258" r:id="R8c20dea8f9744cf4"/>
    <p:sldId xmlns:r="http://schemas.openxmlformats.org/officeDocument/2006/relationships" id="259" r:id="R0d2e7010731845bd"/>
    <p:sldId xmlns:r="http://schemas.openxmlformats.org/officeDocument/2006/relationships" id="260" r:id="R15b6bf91e2334bf8"/>
    <p:sldId xmlns:r="http://schemas.openxmlformats.org/officeDocument/2006/relationships" id="261" r:id="R9257eae49683482a"/>
    <p:sldId xmlns:r="http://schemas.openxmlformats.org/officeDocument/2006/relationships" id="262" r:id="R753bfcce3bfd42a2"/>
    <p:sldId xmlns:r="http://schemas.openxmlformats.org/officeDocument/2006/relationships" id="263" r:id="Rf7feda10571a449d"/>
    <p:sldId xmlns:r="http://schemas.openxmlformats.org/officeDocument/2006/relationships" id="264" r:id="R2378cffe8a74472e"/>
    <p:sldId xmlns:r="http://schemas.openxmlformats.org/officeDocument/2006/relationships" id="265" r:id="Rfc1ed3a562c34665"/>
    <p:sldId xmlns:r="http://schemas.openxmlformats.org/officeDocument/2006/relationships" id="266" r:id="R789d31dd412342b1"/>
    <p:sldId xmlns:r="http://schemas.openxmlformats.org/officeDocument/2006/relationships" id="267" r:id="R6dc1990c6b574f94"/>
    <p:sldId xmlns:r="http://schemas.openxmlformats.org/officeDocument/2006/relationships" id="268" r:id="Rbdf82373b0c747f0"/>
    <p:sldId xmlns:r="http://schemas.openxmlformats.org/officeDocument/2006/relationships" id="269" r:id="R2998e57d41c14cfa"/>
    <p:sldId xmlns:r="http://schemas.openxmlformats.org/officeDocument/2006/relationships" id="270" r:id="Rb5ba05e7cbb14074"/>
    <p:sldId xmlns:r="http://schemas.openxmlformats.org/officeDocument/2006/relationships" id="271" r:id="Rcaccedef50754204"/>
    <p:sldId xmlns:r="http://schemas.openxmlformats.org/officeDocument/2006/relationships" id="272" r:id="R919c42a8eb63442b"/>
    <p:sldId xmlns:r="http://schemas.openxmlformats.org/officeDocument/2006/relationships" id="273" r:id="R0e9ad6fedd7044b1"/>
    <p:sldId xmlns:r="http://schemas.openxmlformats.org/officeDocument/2006/relationships" id="274" r:id="Rca2cde90ae3543fc"/>
    <p:sldId xmlns:r="http://schemas.openxmlformats.org/officeDocument/2006/relationships" id="275" r:id="R167598354202472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ceaa132696645af" /><Relationship Type="http://schemas.openxmlformats.org/officeDocument/2006/relationships/slideMaster" Target="/ppt/slideMasters/slideMaster1.xml" Id="R6b81672f914141bd" /><Relationship Type="http://schemas.openxmlformats.org/officeDocument/2006/relationships/notesMaster" Target="/ppt/notesMasters/notesMaster1.xml" Id="Rfe8c4d6cc1cd4346" /><Relationship Type="http://schemas.openxmlformats.org/officeDocument/2006/relationships/presProps" Target="/ppt/presProps.xml" Id="R1f848522486246e4" /><Relationship Type="http://schemas.openxmlformats.org/officeDocument/2006/relationships/tableStyles" Target="/ppt/tableStyles.xml" Id="R4ccddef5080e4377" /><Relationship Type="http://schemas.openxmlformats.org/officeDocument/2006/relationships/slide" Target="/ppt/slides/slide1.xml" Id="Rd03529dc51074b10" /><Relationship Type="http://schemas.openxmlformats.org/officeDocument/2006/relationships/slide" Target="/ppt/slides/slide2.xml" Id="Rb475f3bde0fa474e" /><Relationship Type="http://schemas.openxmlformats.org/officeDocument/2006/relationships/slide" Target="/ppt/slides/slide3.xml" Id="R8c20dea8f9744cf4" /><Relationship Type="http://schemas.openxmlformats.org/officeDocument/2006/relationships/slide" Target="/ppt/slides/slide4.xml" Id="R0d2e7010731845bd" /><Relationship Type="http://schemas.openxmlformats.org/officeDocument/2006/relationships/slide" Target="/ppt/slides/slide5.xml" Id="R15b6bf91e2334bf8" /><Relationship Type="http://schemas.openxmlformats.org/officeDocument/2006/relationships/slide" Target="/ppt/slides/slide6.xml" Id="R9257eae49683482a" /><Relationship Type="http://schemas.openxmlformats.org/officeDocument/2006/relationships/slide" Target="/ppt/slides/slide7.xml" Id="R753bfcce3bfd42a2" /><Relationship Type="http://schemas.openxmlformats.org/officeDocument/2006/relationships/slide" Target="/ppt/slides/slide8.xml" Id="Rf7feda10571a449d" /><Relationship Type="http://schemas.openxmlformats.org/officeDocument/2006/relationships/slide" Target="/ppt/slides/slide9.xml" Id="R2378cffe8a74472e" /><Relationship Type="http://schemas.openxmlformats.org/officeDocument/2006/relationships/slide" Target="/ppt/slides/slide10.xml" Id="Rfc1ed3a562c34665" /><Relationship Type="http://schemas.openxmlformats.org/officeDocument/2006/relationships/slide" Target="/ppt/slides/slide11.xml" Id="R789d31dd412342b1" /><Relationship Type="http://schemas.openxmlformats.org/officeDocument/2006/relationships/slide" Target="/ppt/slides/slide12.xml" Id="R6dc1990c6b574f94" /><Relationship Type="http://schemas.openxmlformats.org/officeDocument/2006/relationships/slide" Target="/ppt/slides/slide13.xml" Id="Rbdf82373b0c747f0" /><Relationship Type="http://schemas.openxmlformats.org/officeDocument/2006/relationships/slide" Target="/ppt/slides/slide14.xml" Id="R2998e57d41c14cfa" /><Relationship Type="http://schemas.openxmlformats.org/officeDocument/2006/relationships/slide" Target="/ppt/slides/slide15.xml" Id="Rb5ba05e7cbb14074" /><Relationship Type="http://schemas.openxmlformats.org/officeDocument/2006/relationships/slide" Target="/ppt/slides/slide16.xml" Id="Rcaccedef50754204" /><Relationship Type="http://schemas.openxmlformats.org/officeDocument/2006/relationships/slide" Target="/ppt/slides/slide17.xml" Id="R919c42a8eb63442b" /><Relationship Type="http://schemas.openxmlformats.org/officeDocument/2006/relationships/slide" Target="/ppt/slides/slide18.xml" Id="R0e9ad6fedd7044b1" /><Relationship Type="http://schemas.openxmlformats.org/officeDocument/2006/relationships/slide" Target="/ppt/slides/slide19.xml" Id="Rca2cde90ae3543fc" /><Relationship Type="http://schemas.openxmlformats.org/officeDocument/2006/relationships/slide" Target="/ppt/slides/slide20.xml" Id="R167598354202472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93d8d671ec7402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c264272847048a9" /><Relationship Type="http://schemas.openxmlformats.org/officeDocument/2006/relationships/notesMaster" Target="/ppt/notesMasters/notesMaster1.xml" Id="Rb3abc74163cd4e1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2411f589fee482e" /><Relationship Type="http://schemas.openxmlformats.org/officeDocument/2006/relationships/notesMaster" Target="/ppt/notesMasters/notesMaster1.xml" Id="R4d757ffa0cb14d2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e1654baf9ae4ab1" /><Relationship Type="http://schemas.openxmlformats.org/officeDocument/2006/relationships/notesMaster" Target="/ppt/notesMasters/notesMaster1.xml" Id="R26166e1f694d4d5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59746ce70b340f6" /><Relationship Type="http://schemas.openxmlformats.org/officeDocument/2006/relationships/notesMaster" Target="/ppt/notesMasters/notesMaster1.xml" Id="R3755850c582e422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2b98101a6464de0" /><Relationship Type="http://schemas.openxmlformats.org/officeDocument/2006/relationships/notesMaster" Target="/ppt/notesMasters/notesMaster1.xml" Id="Rc9c96a30a8f44a0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936867cb88804f9d" /><Relationship Type="http://schemas.openxmlformats.org/officeDocument/2006/relationships/notesMaster" Target="/ppt/notesMasters/notesMaster1.xml" Id="Re133061e53824d1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ae07ef32d9f4c90" /><Relationship Type="http://schemas.openxmlformats.org/officeDocument/2006/relationships/notesMaster" Target="/ppt/notesMasters/notesMaster1.xml" Id="R538005b555364e13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5a8ca565a194587" /><Relationship Type="http://schemas.openxmlformats.org/officeDocument/2006/relationships/notesMaster" Target="/ppt/notesMasters/notesMaster1.xml" Id="Ree8cbe0d5c654aa1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a70a0eb71a644aca" /><Relationship Type="http://schemas.openxmlformats.org/officeDocument/2006/relationships/notesMaster" Target="/ppt/notesMasters/notesMaster1.xml" Id="R005dd29404db4030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84689ee0d3d94f11" /><Relationship Type="http://schemas.openxmlformats.org/officeDocument/2006/relationships/notesMaster" Target="/ppt/notesMasters/notesMaster1.xml" Id="R74a77002410543b7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14c52aba5234daf" /><Relationship Type="http://schemas.openxmlformats.org/officeDocument/2006/relationships/notesMaster" Target="/ppt/notesMasters/notesMaster1.xml" Id="R6e1ccc9c87af444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edb70da78324631" /><Relationship Type="http://schemas.openxmlformats.org/officeDocument/2006/relationships/notesMaster" Target="/ppt/notesMasters/notesMaster1.xml" Id="R9e3e3ea6098d48b5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24708c1788e94cb5" /><Relationship Type="http://schemas.openxmlformats.org/officeDocument/2006/relationships/notesMaster" Target="/ppt/notesMasters/notesMaster1.xml" Id="Rf6388a1ba43b4b0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086093d29a2493b" /><Relationship Type="http://schemas.openxmlformats.org/officeDocument/2006/relationships/notesMaster" Target="/ppt/notesMasters/notesMaster1.xml" Id="Ra823da445abc443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487f4628dd4434c" /><Relationship Type="http://schemas.openxmlformats.org/officeDocument/2006/relationships/notesMaster" Target="/ppt/notesMasters/notesMaster1.xml" Id="R09eb25f627f94cd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87b11783d32489b" /><Relationship Type="http://schemas.openxmlformats.org/officeDocument/2006/relationships/notesMaster" Target="/ppt/notesMasters/notesMaster1.xml" Id="R92b82480e5604de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47edc2e5bf64332" /><Relationship Type="http://schemas.openxmlformats.org/officeDocument/2006/relationships/notesMaster" Target="/ppt/notesMasters/notesMaster1.xml" Id="R9b20e25e6003437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d9b257d143c4469" /><Relationship Type="http://schemas.openxmlformats.org/officeDocument/2006/relationships/notesMaster" Target="/ppt/notesMasters/notesMaster1.xml" Id="R939bd1f25d1744d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6b198d8bbe34e06" /><Relationship Type="http://schemas.openxmlformats.org/officeDocument/2006/relationships/notesMaster" Target="/ppt/notesMasters/notesMaster1.xml" Id="R2b6bd21963bc48d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c8e7fb1ba774b3e" /><Relationship Type="http://schemas.openxmlformats.org/officeDocument/2006/relationships/notesMaster" Target="/ppt/notesMasters/notesMaster1.xml" Id="R72ccf9279306488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Abrir afirmando que o centro da apresentação não é um prédio: é a missão de Jesus entre as pessoas.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Imagem interna conceitual: auditório no segundo pavimento, sem mezanino e com pé-direito racionalizado, conforme orientação do usuário.</a:t>
            </a:r>
          </a:p>
          <a:p xmlns:a="http://schemas.openxmlformats.org/drawingml/2006/main">
            <a:r>
              <a:t>Conteúdo institucional: informações consolidadas do projeto da Igreja Metodista Rio 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Não sugerir que uma cota maior representa maior importância espiritual.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Faixas de contribuição propostas no planejamento da campanha.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Toda parceria deve ser documentada, aprovada e publicada com critérios objetivos.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Diretrizes éticas para parceiros empresariais definidas no planejamento do projeto.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Site oficial Aki+Saúde: https://akimaissaude.com.br/ (acesso em 08/09/2026).</a:t>
            </a:r>
          </a:p>
          <a:p xmlns:a="http://schemas.openxmlformats.org/drawingml/2006/main">
            <a:r>
              <a:t>Proposta R$45/R$25/12 meses: premissas de parceria definidas pelo usuário; ainda sem contrato anexado.</a:t>
            </a:r>
          </a:p>
          <a:p xmlns:a="http://schemas.openxmlformats.org/drawingml/2006/main">
            <a:r>
              <a:t>Logotipo e padrão: Apresentação Aki Mais Saúde - Andressa.pdf, fornecida pelo usuário.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Página oficial: https://akimaissaude.com.br/plano-telemedicina/ (acesso em 08/09/2026).</a:t>
            </a:r>
          </a:p>
          <a:p xmlns:a="http://schemas.openxmlformats.org/drawingml/2006/main">
            <a:r>
              <a:t>Imagem: apresentação comercial Aki+Saúde fornecida pelo usuário.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Página oficial: https://akimaissaude.com.br/assistencia-funeral-individual/ (acesso em 08/09/2026).</a:t>
            </a:r>
          </a:p>
          <a:p xmlns:a="http://schemas.openxmlformats.org/drawingml/2006/main">
            <a:r>
              <a:t>Imagem: apresentação comercial Aki+Saúde fornecida pelo usuário.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Pet: https://akimaissaude.com.br/assistencia-bem-estar-pet/ (acesso em 08/09/2026).</a:t>
            </a:r>
          </a:p>
          <a:p xmlns:a="http://schemas.openxmlformats.org/drawingml/2006/main">
            <a:r>
              <a:t>Cashback: https://akimaissaude.com.br/clube-de-vantagens/ e página de cashback (acesso em 08/09/2026).</a:t>
            </a:r>
          </a:p>
          <a:p xmlns:a="http://schemas.openxmlformats.org/drawingml/2006/main">
            <a:r>
              <a:t>Imagens: apresentação comercial Aki+Saúde fornecida pelo usuário.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Esta é a principal ressalva da apresentação: não vender nem prometer antes do contrato.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Preços públicos em 08/09/2026: telemedicina R$39,99 e funeral R$14,99 — https://akimaissaude.com.br/.</a:t>
            </a:r>
          </a:p>
          <a:p xmlns:a="http://schemas.openxmlformats.org/drawingml/2006/main">
            <a:r>
              <a:t>Preço R$39,99: página 7 da Apresentação Aki Mais Saúde - Andressa.pdf, fornecida pelo usuário. O documento diz telemedicina + 1 opção de benefício, sem identificar funeral.</a:t>
            </a:r>
          </a:p>
          <a:p xmlns:a="http://schemas.openxmlformats.org/drawingml/2006/main">
            <a:r>
              <a:t>Proposta R$45: premissa do projeto definida pelo usuário.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Manter este cenário separado da campanha dos tijolos para não somar modelos incompatíveis.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Cálculos: 100/300/500 planos × R$25. Premissa de repasse ainda sujeita a contrato.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 conselho futuro só atuará após regras aprovadas e eleição formal.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Modelo de governança proposto pelo usuário e consolidado no planejamento da campanha.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Estudo arquitetônico e documentos fornecidos pelo usuário.</a:t>
            </a:r>
          </a:p>
          <a:p xmlns:a="http://schemas.openxmlformats.org/drawingml/2006/main">
            <a:r>
              <a:t>Aviso regulatório publicado em https://akimaissaude.com.br/.</a:t>
            </a:r>
          </a:p>
          <a:p xmlns:a="http://schemas.openxmlformats.org/drawingml/2006/main">
            <a:r>
              <a:t>Pendências identificadas na auditoria desta apresentação.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Apresentar o relato pessoal como inspiração do projeto, preservando o discernimento comunitário e pastoral.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Narrativa e princípios definidos pelo usuário para a campanha.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Encerrar convidando a comunidade à oração, ao discernimento e à participação voluntária.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Imagem de encerramento gerada a partir da fachada oficial aprovada pelo usuário.</a:t>
            </a:r>
          </a:p>
          <a:p xmlns:a="http://schemas.openxmlformats.org/drawingml/2006/main">
            <a:r>
              <a:t>Citação bíblica: Romanos 11:36.</a:t>
            </a:r>
          </a:p>
          <a:p xmlns:a="http://schemas.openxmlformats.org/drawingml/2006/main">
            <a:r>
              <a:t>Endereço e URL do projeto fornecidos pelo usuário.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Capacidade-alvo de até 800 pessoas; distribuição final depende do projeto executivo.</a:t>
            </a:r>
          </a:p>
          <a:p xmlns:a="http://schemas.openxmlformats.org/drawingml/2006/main">
            <a:r>
              <a:t>Imagem conceitual atualizada conforme orientação do usuário: auditório no segundo pavimento, sem mezanino e com pé-direito reduzido.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Fachada conceitual atualizada a partir da imagem aprovada pelo usuário.</a:t>
            </a:r>
          </a:p>
          <a:p xmlns:a="http://schemas.openxmlformats.org/drawingml/2006/main">
            <a:r>
              <a:t>Premissas: dois pavimentos, acesso independente de veículos e implantação dentro do lote.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Imagem aérea do terreno fornecida pelo usuário, com o limite da implantação marcado em azul.</a:t>
            </a:r>
          </a:p>
          <a:p xmlns:a="http://schemas.openxmlformats.org/drawingml/2006/main">
            <a:r>
              <a:t>Diretrizes atualizadas pelo usuário: acesso de veículos, auditório no segundo pavimento, sem mezanino e com pé-direito reduzido.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Reforçar que cada etapa só avança com documentação, orçamento e prestação de contas.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Fases recomendadas a partir do Estudo_Preliminar_Templo_Metodista_Rio2_800_Pessoas.pdf.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Imagem conceitual da maquete gerada a partir da fachada oficial aprovada pelo usuário.</a:t>
            </a:r>
          </a:p>
          <a:p xmlns:a="http://schemas.openxmlformats.org/drawingml/2006/main">
            <a:r>
              <a:t>Princípios de participação definidos pelo usuário.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Tratar os números como exemplo de mobilização, não como meta obrigatória individual.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Modelo de contribuição simbólica definido pelo usuário.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Imagem: Mural de tijolos: Cristo é o Senhor.png, fornecida pelo usuário.</a:t>
            </a:r>
          </a:p>
          <a:p xmlns:a="http://schemas.openxmlformats.org/drawingml/2006/main">
            <a:r>
              <a:t>Critérios de reconhecimento e centralidade de Jesus definidos pelo usuário.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63e5e14ad4ce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467647bdf234322" /><Relationship Type="http://schemas.openxmlformats.org/officeDocument/2006/relationships/slideLayout" Target="/ppt/slideLayouts/slideLayout1.xml" Id="Rd47f8b57094c404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7f8b57094c404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1ee04e66a4335" /><Relationship Type="http://schemas.openxmlformats.org/officeDocument/2006/relationships/image" Target="/ppt/media/image.png" Id="R255a4b89eaca46e3" /><Relationship Type="http://schemas.openxmlformats.org/officeDocument/2006/relationships/notesSlide" Target="/ppt/notesSlides/notesSlide1.xml" Id="R00a8ec775a1b48d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6cd00a58f420a" /><Relationship Type="http://schemas.openxmlformats.org/officeDocument/2006/relationships/notesSlide" Target="/ppt/notesSlides/notesSlide10.xml" Id="Rfe7e9b2d06a24f8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37546bebc4bb3" /><Relationship Type="http://schemas.openxmlformats.org/officeDocument/2006/relationships/notesSlide" Target="/ppt/notesSlides/notesSlide11.xml" Id="R1942f305417d489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8d86ceb674f14" /><Relationship Type="http://schemas.openxmlformats.org/officeDocument/2006/relationships/image" Target="/ppt/media/image6.png" Id="Rf5ebbf6cf3ba4280" /><Relationship Type="http://schemas.openxmlformats.org/officeDocument/2006/relationships/image" Target="/ppt/media/image7.png" Id="Rdc3da881d96d4a5a" /><Relationship Type="http://schemas.openxmlformats.org/officeDocument/2006/relationships/notesSlide" Target="/ppt/notesSlides/notesSlide12.xml" Id="R4d57dc88a8de46d0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faa5901e4493f" /><Relationship Type="http://schemas.openxmlformats.org/officeDocument/2006/relationships/image" Target="/ppt/media/image8.png" Id="R36168accca61406f" /><Relationship Type="http://schemas.openxmlformats.org/officeDocument/2006/relationships/image" Target="/ppt/media/image2.jpeg" Id="Ra2fde1faaa254087" /><Relationship Type="http://schemas.openxmlformats.org/officeDocument/2006/relationships/notesSlide" Target="/ppt/notesSlides/notesSlide13.xml" Id="R07ecae84aea443e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5c3a5760f4ca5" /><Relationship Type="http://schemas.openxmlformats.org/officeDocument/2006/relationships/image" Target="/ppt/media/image9.png" Id="Re98071e2559f460a" /><Relationship Type="http://schemas.openxmlformats.org/officeDocument/2006/relationships/image" Target="/ppt/media/image3.jpeg" Id="R6142c1dc76734b17" /><Relationship Type="http://schemas.openxmlformats.org/officeDocument/2006/relationships/notesSlide" Target="/ppt/notesSlides/notesSlide14.xml" Id="Rae2bd3cbbb99416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9fd7f703045c6" /><Relationship Type="http://schemas.openxmlformats.org/officeDocument/2006/relationships/image" Target="/ppt/media/image10.png" Id="R11327f6477bc4e9f" /><Relationship Type="http://schemas.openxmlformats.org/officeDocument/2006/relationships/image" Target="/ppt/media/image4.jpeg" Id="R24632ffd20dc4dd1" /><Relationship Type="http://schemas.openxmlformats.org/officeDocument/2006/relationships/image" Target="/ppt/media/image5.jpeg" Id="R3d773b0e236640c6" /><Relationship Type="http://schemas.openxmlformats.org/officeDocument/2006/relationships/notesSlide" Target="/ppt/notesSlides/notesSlide15.xml" Id="R7fa95711bd9343a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fee376995436f" /><Relationship Type="http://schemas.openxmlformats.org/officeDocument/2006/relationships/chart" Target="/ppt/slides/charts/chart1.xml" Id="R784ff02678eb401a" /><Relationship Type="http://schemas.openxmlformats.org/officeDocument/2006/relationships/notesSlide" Target="/ppt/notesSlides/notesSlide16.xml" Id="Ra6f0e40df05644a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65e37f27b458e" /><Relationship Type="http://schemas.openxmlformats.org/officeDocument/2006/relationships/chart" Target="/ppt/slides/charts/chart2.xml" Id="Rcf2c05a87556492b" /><Relationship Type="http://schemas.openxmlformats.org/officeDocument/2006/relationships/notesSlide" Target="/ppt/notesSlides/notesSlide17.xml" Id="Rfd225ff331a440ad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2f62104074a9b" /><Relationship Type="http://schemas.openxmlformats.org/officeDocument/2006/relationships/notesSlide" Target="/ppt/notesSlides/notesSlide18.xml" Id="R2b69417cdced49d3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2b731b9a9444e" /><Relationship Type="http://schemas.openxmlformats.org/officeDocument/2006/relationships/notesSlide" Target="/ppt/notesSlides/notesSlide19.xml" Id="Raae70bdf5c7e4f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69d7be0c04cbb" /><Relationship Type="http://schemas.openxmlformats.org/officeDocument/2006/relationships/notesSlide" Target="/ppt/notesSlides/notesSlide2.xml" Id="Rb3d0c42acf364543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3147e2e60403d" /><Relationship Type="http://schemas.openxmlformats.org/officeDocument/2006/relationships/image" Target="/ppt/media/image11.png" Id="R48b6d11b5a7c40cf" /><Relationship Type="http://schemas.openxmlformats.org/officeDocument/2006/relationships/notesSlide" Target="/ppt/notesSlides/notesSlide20.xml" Id="R1cf9b93666a04b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d66c9092d4643" /><Relationship Type="http://schemas.openxmlformats.org/officeDocument/2006/relationships/image" Target="/ppt/media/image2.png" Id="Re727cc4e4c0d4ab7" /><Relationship Type="http://schemas.openxmlformats.org/officeDocument/2006/relationships/notesSlide" Target="/ppt/notesSlides/notesSlide3.xml" Id="R3e25191d173d41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dd6110751407c" /><Relationship Type="http://schemas.openxmlformats.org/officeDocument/2006/relationships/image" Target="/ppt/media/image3.png" Id="R45d878942733461c" /><Relationship Type="http://schemas.openxmlformats.org/officeDocument/2006/relationships/notesSlide" Target="/ppt/notesSlides/notesSlide4.xml" Id="R47f12a1cab3449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865c8a7304b21" /><Relationship Type="http://schemas.openxmlformats.org/officeDocument/2006/relationships/image" Target="/ppt/media/image.jpeg" Id="Refb52714d2f84c69" /><Relationship Type="http://schemas.openxmlformats.org/officeDocument/2006/relationships/notesSlide" Target="/ppt/notesSlides/notesSlide5.xml" Id="R9015663e89b64c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e5f8d62bf4abf" /><Relationship Type="http://schemas.openxmlformats.org/officeDocument/2006/relationships/notesSlide" Target="/ppt/notesSlides/notesSlide6.xml" Id="Rea1a587633464a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d7da945224624" /><Relationship Type="http://schemas.openxmlformats.org/officeDocument/2006/relationships/image" Target="/ppt/media/image4.png" Id="R249d346f75734fe2" /><Relationship Type="http://schemas.openxmlformats.org/officeDocument/2006/relationships/notesSlide" Target="/ppt/notesSlides/notesSlide7.xml" Id="R8d998fafb1d842e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55f08be8145e5" /><Relationship Type="http://schemas.openxmlformats.org/officeDocument/2006/relationships/notesSlide" Target="/ppt/notesSlides/notesSlide8.xml" Id="R71619da6cf20477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b0c386b514bf1" /><Relationship Type="http://schemas.openxmlformats.org/officeDocument/2006/relationships/image" Target="/ppt/media/image5.png" Id="R8ff20eb5a5fa43c6" /><Relationship Type="http://schemas.openxmlformats.org/officeDocument/2006/relationships/notesSlide" Target="/ppt/notesSlides/notesSlide9.xml" Id="R0647ebb820824b5a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Mensalidade (R$)</c:v>
          </c:tx>
          <c:spPr>
            <a:solidFill xmlns:a="http://schemas.openxmlformats.org/drawingml/2006/main">
              <a:srgbClr val="A91F2C"/>
            </a:solidFill>
          </c:spPr>
          <c:cat>
            <c:strLit>
              <c:ptCount val="3"/>
              <c:pt idx="0">
                <c:v>Site público atual
Telemedicina + funeral</c:v>
              </c:pt>
              <c:pt idx="1">
                <c:v>Proposta da igreja</c:v>
              </c:pt>
              <c:pt idx="2">
                <c:v>PDF comercial
benefício não definido</c:v>
              </c:pt>
            </c:strLit>
          </c:cat>
          <c:val>
            <c:numLit>
              <c:formatCode>General</c:formatCode>
              <c:ptCount val="3"/>
              <c:pt idx="0">
                <c:v>54.98</c:v>
              </c:pt>
              <c:pt idx="1">
                <c:v>45</c:v>
              </c:pt>
              <c:pt idx="2">
                <c:v>39.99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200" b="1">
                  <a:solidFill>
                    <a:srgbClr val="173D2E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70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7DDD8"/>
              </a:solidFill>
              <a:prstDash val="solid"/>
            </a:ln>
          </c:spPr>
        </c:majorGridlines>
        <c:numFmt formatCode="R$ 0.0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b"/>
        <c:majorGridlines>
          <c:spPr>
            <a:ln xmlns:a="http://schemas.openxmlformats.org/drawingml/2006/main" w="0">
              <a:noFill/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  <c:spPr>
        <a:noFill xmlns:a="http://schemas.openxmlformats.org/drawingml/2006/main"/>
        <a:ln xmlns:a="http://schemas.openxmlformats.org/drawingml/2006/main" w="0">
          <a:noFill/>
          <a:prstDash val="solid"/>
        </a:ln>
      </c:spPr>
    </c:plotArea>
    <c:plotVisOnly val="1"/>
  </c:chart>
  <c:spPr>
    <a:noFill xmlns:a="http://schemas.openxmlformats.org/drawingml/2006/main"/>
    <a:ln xmlns:a="http://schemas.openxmlformats.org/drawingml/2006/main" w="0">
      <a:noFill/>
      <a:prstDash val="solid"/>
    </a:ln>
  </c:spPr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Repasse mensal</c:v>
          </c:tx>
          <c:spPr>
            <a:solidFill xmlns:a="http://schemas.openxmlformats.org/drawingml/2006/main">
              <a:srgbClr val="16A878"/>
            </a:solidFill>
          </c:spPr>
          <c:cat>
            <c:strLit>
              <c:ptCount val="3"/>
              <c:pt idx="0">
                <c:v>100 planos</c:v>
              </c:pt>
              <c:pt idx="1">
                <c:v>300 planos</c:v>
              </c:pt>
              <c:pt idx="2">
                <c:v>500 planos</c:v>
              </c:pt>
            </c:strLit>
          </c:cat>
          <c:val>
            <c:numLit>
              <c:formatCode>R$ #,##0</c:formatCode>
              <c:ptCount val="3"/>
              <c:pt idx="0">
                <c:v>2500</c:v>
              </c:pt>
              <c:pt idx="1">
                <c:v>7500</c:v>
              </c:pt>
              <c:pt idx="2">
                <c:v>12500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200" b="1">
                  <a:solidFill>
                    <a:srgbClr val="173D2E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55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majorGridlines>
          <c:spPr>
            <a:ln xmlns:a="http://schemas.openxmlformats.org/drawingml/2006/main" w="0">
              <a:noFill/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7DDD8"/>
              </a:solidFill>
              <a:prstDash val="solid"/>
            </a:ln>
          </c:spPr>
        </c:majorGridlines>
        <c:numFmt formatCode="R$ #,##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  <c:spPr>
        <a:noFill xmlns:a="http://schemas.openxmlformats.org/drawingml/2006/main"/>
        <a:ln xmlns:a="http://schemas.openxmlformats.org/drawingml/2006/main" w="0">
          <a:noFill/>
          <a:prstDash val="solid"/>
        </a:ln>
      </c:spPr>
    </c:plotArea>
    <c:plotVisOnly val="1"/>
  </c:chart>
  <c:spPr>
    <a:noFill xmlns:a="http://schemas.openxmlformats.org/drawingml/2006/main"/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5a4b89eaca46e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00DB951-22EA-4B40-B955-73C43259A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231A">
              <a:alpha val="64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3508DF8-EC86-48BC-B850-11B889C4C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810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C21">
              <a:alpha val="89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D7745DE-7A60-48A9-A1CD-A484CA08C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8580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E2C37F"/>
                </a:solidFill>
              </a:defRPr>
            </a:pPr>
            <a:r>
              <a:rPr sz="1275" b="1" i="0">
                <a:solidFill>
                  <a:srgbClr val="E2C37F"/>
                </a:solidFill>
              </a:rPr>
              <a:t>PROJETO DE AMPLIAÇÃO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E6F8901-2DDE-4F2F-BF86-20DA3A27A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38250"/>
            <a:ext cx="4762500" cy="1866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650" b="1" i="0">
                <a:solidFill>
                  <a:srgbClr val="FFFFFF"/>
                </a:solidFill>
              </a:defRPr>
            </a:pPr>
            <a:r>
              <a:rPr sz="4650" b="1" i="0">
                <a:solidFill>
                  <a:srgbClr val="FFFFFF"/>
                </a:solidFill>
              </a:rPr>
              <a:t>Juntos pela</a:t>
            </a:r>
          </a:p>
          <a:p xmlns:a="http://schemas.openxmlformats.org/drawingml/2006/main">
            <a:pPr algn="l">
              <a:defRPr sz="4650" b="1" i="0">
                <a:solidFill>
                  <a:srgbClr val="FFFFFF"/>
                </a:solidFill>
              </a:defRPr>
            </a:pPr>
            <a:r>
              <a:rPr sz="4650" b="1" i="0">
                <a:solidFill>
                  <a:srgbClr val="FFFFFF"/>
                </a:solidFill>
              </a:rPr>
              <a:t>Casa do Pai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EB20A0A-EA9D-4EDB-A679-32C4F1105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90900"/>
            <a:ext cx="433387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0" i="0">
                <a:solidFill>
                  <a:srgbClr val="EFE4D2"/>
                </a:solidFill>
              </a:defRPr>
            </a:pPr>
            <a:r>
              <a:rPr sz="2100" b="0" i="0">
                <a:solidFill>
                  <a:srgbClr val="EFE4D2"/>
                </a:solidFill>
              </a:rPr>
              <a:t>Um templo para acolher, servir e anunciar Jesus.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D14F847-E9CA-4296-AEDF-6E0BE8F4E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10100"/>
            <a:ext cx="3810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B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EA9E758-03B6-4755-A904-41286DE56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196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Igreja Metodista Rio 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94D54D4-BBB0-4D4D-A64C-FEB922858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19700"/>
            <a:ext cx="428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FE4D2"/>
                </a:solidFill>
              </a:defRPr>
            </a:pPr>
            <a:r>
              <a:rPr sz="1200" b="0" i="0">
                <a:solidFill>
                  <a:srgbClr val="EFE4D2"/>
                </a:solidFill>
              </a:rPr>
              <a:t>Barra Olímpica • Rio de Janeiro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3551D4-AC37-4983-8E0F-9908028E1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048375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E2C37F"/>
                </a:solidFill>
              </a:defRPr>
            </a:pPr>
            <a:r>
              <a:rPr sz="1200" b="1" i="0">
                <a:solidFill>
                  <a:srgbClr val="E2C37F"/>
                </a:solidFill>
              </a:rPr>
              <a:t>POR ELE E PARA ELE</a:t>
            </a:r>
          </a:p>
        </p:txBody>
      </p:sp>
    </p:spTree>
    <p:extLst>
      <p:ext uri="{BB962C8B-B14F-4D97-AF65-F5344CB8AC3E}">
        <p14:creationId xmlns:p14="http://schemas.microsoft.com/office/powerpoint/2010/main" val="168921675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6F0E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B852446-ED51-4F8A-8D2D-4C0F76C6C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C69B4B"/>
                </a:solidFill>
              </a:defRPr>
            </a:pPr>
            <a:r>
              <a:rPr sz="1050" b="1" i="0">
                <a:solidFill>
                  <a:srgbClr val="C69B4B"/>
                </a:solidFill>
              </a:rPr>
              <a:t>JUNTOS PELA CASA DO PAI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E4795BD-B0FC-45FF-9A6B-4D375EE79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73D2E"/>
                </a:solidFill>
              </a:defRPr>
            </a:pPr>
            <a:r>
              <a:rPr sz="3000" b="1" i="0">
                <a:solidFill>
                  <a:srgbClr val="173D2E"/>
                </a:solidFill>
              </a:rPr>
              <a:t>Cotas mensais: liberdade para escolher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EEB2BB4-BABC-44FC-AE93-9C82326A8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28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1F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18E2AE6-E449-44D0-82CA-6D1A66E7D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5C675F"/>
                </a:solidFill>
              </a:defRPr>
            </a:pPr>
            <a:r>
              <a:rPr sz="1200" b="1" i="0">
                <a:solidFill>
                  <a:srgbClr val="5C675F"/>
                </a:solidFill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0EA75B4-7572-43D6-B626-EC966DC85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6002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73D2E"/>
                </a:solidFill>
              </a:defRPr>
            </a:pPr>
            <a:r>
              <a:rPr sz="1800" b="1" i="0">
                <a:solidFill>
                  <a:srgbClr val="173D2E"/>
                </a:solidFill>
              </a:rPr>
              <a:t>Sugestões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9245745-1596-4769-9D05-D7DB5B4C3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209800"/>
            <a:ext cx="2400300" cy="914400"/>
          </a:xfrm>
          <a:prstGeom xmlns:a="http://schemas.openxmlformats.org/drawingml/2006/main" prst="roundRect">
            <a:avLst>
              <a:gd name="adj" fmla="val 208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DD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692D81A-5116-48AE-95A8-17E3BD547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47925"/>
            <a:ext cx="2133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250" b="1" i="0">
                <a:solidFill>
                  <a:srgbClr val="173D2E"/>
                </a:solidFill>
              </a:defRPr>
            </a:pPr>
            <a:r>
              <a:rPr sz="2250" b="1" i="0">
                <a:solidFill>
                  <a:srgbClr val="173D2E"/>
                </a:solidFill>
              </a:rPr>
              <a:t>R$ 50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AA710B8-3DBA-4B4C-A0AD-DE57141C2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209800"/>
            <a:ext cx="2400300" cy="914400"/>
          </a:xfrm>
          <a:prstGeom xmlns:a="http://schemas.openxmlformats.org/drawingml/2006/main" prst="roundRect">
            <a:avLst>
              <a:gd name="adj" fmla="val 208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DD8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87EF1B0-175E-46BF-8F4D-AD50022D1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47925"/>
            <a:ext cx="2133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250" b="1" i="0">
                <a:solidFill>
                  <a:srgbClr val="173D2E"/>
                </a:solidFill>
              </a:defRPr>
            </a:pPr>
            <a:r>
              <a:rPr sz="2250" b="1" i="0">
                <a:solidFill>
                  <a:srgbClr val="173D2E"/>
                </a:solidFill>
              </a:rPr>
              <a:t>R$ 100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EAE6849-5DE8-4118-985B-4BC15362D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209800"/>
            <a:ext cx="2400300" cy="914400"/>
          </a:xfrm>
          <a:prstGeom xmlns:a="http://schemas.openxmlformats.org/drawingml/2006/main" prst="roundRect">
            <a:avLst>
              <a:gd name="adj" fmla="val 20833"/>
            </a:avLst>
          </a:prstGeom>
          <a:solidFill xmlns:a="http://schemas.openxmlformats.org/drawingml/2006/main">
            <a:srgbClr val="A91F2C"/>
          </a:solidFill>
          <a:ln xmlns:a="http://schemas.openxmlformats.org/drawingml/2006/main" w="9525">
            <a:solidFill>
              <a:srgbClr val="A91F2C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C5B818F-63B2-44F1-B8DC-5A958C23B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447925"/>
            <a:ext cx="2133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250" b="1" i="0">
                <a:solidFill>
                  <a:srgbClr val="FFFFFF"/>
                </a:solidFill>
              </a:defRPr>
            </a:pPr>
            <a:r>
              <a:rPr sz="2250" b="1" i="0">
                <a:solidFill>
                  <a:srgbClr val="FFFFFF"/>
                </a:solidFill>
              </a:rPr>
              <a:t>R$ 250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8C5C5AE-553A-406A-A1AB-FF1FD1954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209800"/>
            <a:ext cx="2400300" cy="914400"/>
          </a:xfrm>
          <a:prstGeom xmlns:a="http://schemas.openxmlformats.org/drawingml/2006/main" prst="roundRect">
            <a:avLst>
              <a:gd name="adj" fmla="val 208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DD8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B46E0A7-B6C9-43DF-9239-1BA5F247B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447925"/>
            <a:ext cx="2133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250" b="1" i="0">
                <a:solidFill>
                  <a:srgbClr val="173D2E"/>
                </a:solidFill>
              </a:defRPr>
            </a:pPr>
            <a:r>
              <a:rPr sz="2250" b="1" i="0">
                <a:solidFill>
                  <a:srgbClr val="173D2E"/>
                </a:solidFill>
              </a:rPr>
              <a:t>R$ 500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6627418-D629-4DFE-937F-3381207A9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448050"/>
            <a:ext cx="2400300" cy="914400"/>
          </a:xfrm>
          <a:prstGeom xmlns:a="http://schemas.openxmlformats.org/drawingml/2006/main" prst="roundRect">
            <a:avLst>
              <a:gd name="adj" fmla="val 208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DD8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9B92E14-4D29-45D2-9559-5335288F6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86175"/>
            <a:ext cx="2133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250" b="1" i="0">
                <a:solidFill>
                  <a:srgbClr val="173D2E"/>
                </a:solidFill>
              </a:defRPr>
            </a:pPr>
            <a:r>
              <a:rPr sz="2250" b="1" i="0">
                <a:solidFill>
                  <a:srgbClr val="173D2E"/>
                </a:solidFill>
              </a:rPr>
              <a:t>R$ 1.000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D372A50-49E4-48BD-9E71-31BCF1E50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3448050"/>
            <a:ext cx="2400300" cy="914400"/>
          </a:xfrm>
          <a:prstGeom xmlns:a="http://schemas.openxmlformats.org/drawingml/2006/main" prst="roundRect">
            <a:avLst>
              <a:gd name="adj" fmla="val 208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DD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D04EEAA-CFE0-4891-BAEC-3A3F6F294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686175"/>
            <a:ext cx="2133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250" b="1" i="0">
                <a:solidFill>
                  <a:srgbClr val="173D2E"/>
                </a:solidFill>
              </a:defRPr>
            </a:pPr>
            <a:r>
              <a:rPr sz="2250" b="1" i="0">
                <a:solidFill>
                  <a:srgbClr val="173D2E"/>
                </a:solidFill>
              </a:rPr>
              <a:t>R$ 2.500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D653DA1-F909-4754-A5BA-D92789919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448050"/>
            <a:ext cx="2400300" cy="914400"/>
          </a:xfrm>
          <a:prstGeom xmlns:a="http://schemas.openxmlformats.org/drawingml/2006/main" prst="roundRect">
            <a:avLst>
              <a:gd name="adj" fmla="val 208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DD8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0B4A337-034D-448F-976D-E52DB99F5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686175"/>
            <a:ext cx="2133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173D2E"/>
                </a:solidFill>
              </a:defRPr>
            </a:pPr>
            <a:r>
              <a:rPr sz="1800" b="1" i="0">
                <a:solidFill>
                  <a:srgbClr val="173D2E"/>
                </a:solidFill>
              </a:rPr>
              <a:t>OUTRO VALOR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A1A7F13-9BCA-4F61-92C6-009E95690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857750"/>
            <a:ext cx="10572750" cy="104775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173D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F0F9EA3-9DA9-40ED-A69A-DE4031D7C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143500"/>
            <a:ext cx="9963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Toda contribuição é voluntária e pode ser alterada ou interrompida a qualquer momento.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57B96A7-764D-4ECB-8EE6-B6E6C3C9A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5C675F"/>
                </a:solidFill>
              </a:defRPr>
            </a:pPr>
            <a:r>
              <a:rPr sz="825" b="0" i="0">
                <a:solidFill>
                  <a:srgbClr val="5C675F"/>
                </a:solidFill>
              </a:rPr>
              <a:t>projetorio2.pagease.com.br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086ABFE-550E-4D1E-8B3E-A30BC19D5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6477000"/>
            <a:ext cx="3314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5C675F"/>
                </a:solidFill>
              </a:defRPr>
            </a:pPr>
            <a:r>
              <a:rPr sz="825" b="1" i="0">
                <a:solidFill>
                  <a:srgbClr val="5C675F"/>
                </a:solidFill>
              </a:rPr>
              <a:t>IGREJA METODISTA RIO 2</a:t>
            </a:r>
          </a:p>
        </p:txBody>
      </p:sp>
    </p:spTree>
    <p:extLst>
      <p:ext uri="{BB962C8B-B14F-4D97-AF65-F5344CB8AC3E}">
        <p14:creationId xmlns:p14="http://schemas.microsoft.com/office/powerpoint/2010/main" val="91932013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0131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5984B58-79D1-492F-895F-9BC2A99DB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2C37F"/>
                </a:solidFill>
              </a:defRPr>
            </a:pPr>
            <a:r>
              <a:rPr sz="1050" b="1" i="0">
                <a:solidFill>
                  <a:srgbClr val="E2C37F"/>
                </a:solidFill>
              </a:rPr>
              <a:t>PARCERIAS COM PROPÓSITO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B513425-7CB7-4273-B287-BC7B2CDEB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FFFFFF"/>
                </a:solidFill>
              </a:defRPr>
            </a:pPr>
            <a:r>
              <a:rPr sz="3000" b="1" i="0">
                <a:solidFill>
                  <a:srgbClr val="FFFFFF"/>
                </a:solidFill>
              </a:rPr>
              <a:t>Empresas também podem servir à missão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1C9999-ED86-41A6-B05F-1E5BC4671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28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3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867C60B-A8F9-4ED1-97A4-991E6296C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EFE4D2"/>
                </a:solidFill>
              </a:defRPr>
            </a:pPr>
            <a:r>
              <a:rPr sz="1200" b="1" i="0">
                <a:solidFill>
                  <a:srgbClr val="EFE4D2"/>
                </a:solidFill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4FBEE07-766B-4EAB-9733-1D025D58D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81150"/>
            <a:ext cx="10934700" cy="8001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A91F2C"/>
          </a:solidFill>
          <a:ln xmlns:a="http://schemas.openxmlformats.org/drawingml/2006/main" w="9525">
            <a:solidFill>
              <a:srgbClr val="A91F2C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E45CD5-5E8E-439A-88D2-F2820C4F1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771650"/>
            <a:ext cx="3238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FINANCIAR UMA ETAPA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A1B546-1EC3-4AF7-BED2-CF94917A5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1752600"/>
            <a:ext cx="666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EFE4D2"/>
                </a:solidFill>
              </a:defRPr>
            </a:pPr>
            <a:r>
              <a:rPr sz="1500" b="0" i="0">
                <a:solidFill>
                  <a:srgbClr val="EFE4D2"/>
                </a:solidFill>
              </a:rPr>
              <a:t>estrutura, instalações, auditório ou acessibilidade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4AE628D-C1B3-4E48-BFFE-1DA403C80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581275"/>
            <a:ext cx="10934700" cy="8001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1D2420"/>
          </a:solidFill>
          <a:ln xmlns:a="http://schemas.openxmlformats.org/drawingml/2006/main" w="9525">
            <a:solidFill>
              <a:srgbClr val="39453E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A650191-0BF4-4E33-AF4D-22AA025A8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71775"/>
            <a:ext cx="3238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DOAR MATERIAIS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BCC297A-48DD-4F82-92D7-977B174FE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752725"/>
            <a:ext cx="666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EFE4D2"/>
                </a:solidFill>
              </a:defRPr>
            </a:pPr>
            <a:r>
              <a:rPr sz="1500" b="0" i="0">
                <a:solidFill>
                  <a:srgbClr val="EFE4D2"/>
                </a:solidFill>
              </a:rPr>
              <a:t>insumos com especificação técnica e registro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3CC11AD-1F72-42E5-8B86-3F9FF94F6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581400"/>
            <a:ext cx="10934700" cy="8001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1D2420"/>
          </a:solidFill>
          <a:ln xmlns:a="http://schemas.openxmlformats.org/drawingml/2006/main" w="9525">
            <a:solidFill>
              <a:srgbClr val="39453E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75D0B52-4A02-48FA-8C14-E55710A35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771900"/>
            <a:ext cx="3238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OFERECER SERVIÇOS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B9F0938-8C32-4EE5-8A5A-68C9D8B37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752850"/>
            <a:ext cx="666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EFE4D2"/>
                </a:solidFill>
              </a:defRPr>
            </a:pPr>
            <a:r>
              <a:rPr sz="1500" b="0" i="0">
                <a:solidFill>
                  <a:srgbClr val="EFE4D2"/>
                </a:solidFill>
              </a:rPr>
              <a:t>projeto, obra, comunicação, tecnologia ou logística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DD537B3-D852-45C9-8D9A-58069303B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581525"/>
            <a:ext cx="10934700" cy="8001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1D2420"/>
          </a:solidFill>
          <a:ln xmlns:a="http://schemas.openxmlformats.org/drawingml/2006/main" w="9525">
            <a:solidFill>
              <a:srgbClr val="39453E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C9FD955-E10B-4374-A99D-AC62E783A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772025"/>
            <a:ext cx="3238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CRIAR CAMPANHAS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BB539DD-918E-4E62-BC89-837E7405B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752975"/>
            <a:ext cx="666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EFE4D2"/>
                </a:solidFill>
              </a:defRPr>
            </a:pPr>
            <a:r>
              <a:rPr sz="1500" b="0" i="0">
                <a:solidFill>
                  <a:srgbClr val="EFE4D2"/>
                </a:solidFill>
              </a:rPr>
              <a:t>ações solidárias vinculadas à construção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83FFBE6-CCF1-4252-8429-E8796B513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810250"/>
            <a:ext cx="10477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E2C37F"/>
                </a:solidFill>
              </a:defRPr>
            </a:pPr>
            <a:r>
              <a:rPr sz="1350" b="1" i="0">
                <a:solidFill>
                  <a:srgbClr val="E2C37F"/>
                </a:solidFill>
              </a:rPr>
              <a:t>Apoio não gera exclusividade, influência doutrinária, preferência comercial ou privilégio dentro da igreja.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0E5BBD6-BF1E-4161-8DD4-D9850CAE7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EFE4D2"/>
                </a:solidFill>
              </a:defRPr>
            </a:pPr>
            <a:r>
              <a:rPr sz="825" b="0" i="0">
                <a:solidFill>
                  <a:srgbClr val="EFE4D2"/>
                </a:solidFill>
              </a:rPr>
              <a:t>projetorio2.pagease.com.br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F3B4383-30C5-4228-BD39-49D912798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6477000"/>
            <a:ext cx="3314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EFE4D2"/>
                </a:solidFill>
              </a:defRPr>
            </a:pPr>
            <a:r>
              <a:rPr sz="825" b="1" i="0">
                <a:solidFill>
                  <a:srgbClr val="EFE4D2"/>
                </a:solidFill>
              </a:rPr>
              <a:t>IGREJA METODISTA RIO 2</a:t>
            </a:r>
          </a:p>
        </p:txBody>
      </p:sp>
    </p:spTree>
    <p:extLst>
      <p:ext uri="{BB962C8B-B14F-4D97-AF65-F5344CB8AC3E}">
        <p14:creationId xmlns:p14="http://schemas.microsoft.com/office/powerpoint/2010/main" val="201637263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ebbf6cf3ba4280"/>
          <a:srcRect xmlns:a="http://schemas.openxmlformats.org/drawingml/2006/main" l="0" t="27083" r="0" b="270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838200"/>
          </a:xfrm>
          <a:prstGeom xmlns:a="http://schemas.openxmlformats.org/drawingml/2006/main" prst="rect">
            <a:avLst/>
          </a:prstGeom>
        </p:spPr>
      </p:pic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3da881d96d4a5a"/>
          <a:stretch xmlns:a="http://schemas.openxmlformats.org/drawingml/2006/main"/>
        </p:blipFill>
        <p:spPr>
          <a:xfrm xmlns:a="http://schemas.openxmlformats.org/drawingml/2006/main">
            <a:off x="1150793" y="971550"/>
            <a:ext cx="765464" cy="4953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83E4A58-8EC9-4CBE-B2B3-A3A6E08F5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106680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6A878"/>
                </a:solidFill>
              </a:defRPr>
            </a:pPr>
            <a:r>
              <a:rPr sz="1425" b="1" i="0">
                <a:solidFill>
                  <a:srgbClr val="16A878"/>
                </a:solidFill>
              </a:rPr>
              <a:t>BENEFÍCIO À FAMÍLIA + RECURSO PARA A OBRA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A1AC9CF-2705-4E04-8912-85E2BCA2C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33550"/>
            <a:ext cx="857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73D2E"/>
                </a:solidFill>
              </a:defRPr>
            </a:pPr>
            <a:r>
              <a:rPr sz="3150" b="1" i="0">
                <a:solidFill>
                  <a:srgbClr val="173D2E"/>
                </a:solidFill>
              </a:rPr>
              <a:t>Proposta de parceria Aki+Saúde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9D9E2E6-D698-46C8-8292-DE9E8F204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52700"/>
            <a:ext cx="3333750" cy="20002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16A8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A77FFB0-619B-4995-8176-B88EEB25A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38450"/>
            <a:ext cx="28765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FFFFF"/>
                </a:solidFill>
              </a:defRPr>
            </a:pPr>
            <a:r>
              <a:rPr sz="3150" b="1" i="0">
                <a:solidFill>
                  <a:srgbClr val="FFFFFF"/>
                </a:solidFill>
              </a:rPr>
              <a:t>R$ 45/mês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413C794-6969-4B34-8C14-C3CA6E069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43300"/>
            <a:ext cx="2876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telemedicina +</a:t>
            </a:r>
          </a:p>
          <a:p xmlns:a="http://schemas.openxmlformats.org/drawingml/2006/main">
            <a:pPr algn="ctr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assistência funeral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1ED2D28-BCEA-4962-8D43-EC0465F3E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552700"/>
            <a:ext cx="3333750" cy="20002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173D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C0C35AD-3E61-4F1F-934A-9790D5662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838450"/>
            <a:ext cx="28765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E2C37F"/>
                </a:solidFill>
              </a:defRPr>
            </a:pPr>
            <a:r>
              <a:rPr sz="3150" b="1" i="0">
                <a:solidFill>
                  <a:srgbClr val="E2C37F"/>
                </a:solidFill>
              </a:rPr>
              <a:t>R$ 25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0A9A50D-54AC-471E-B778-5F4D0A15C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543300"/>
            <a:ext cx="2876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por plano ativo e pago</a:t>
            </a:r>
          </a:p>
          <a:p xmlns:a="http://schemas.openxmlformats.org/drawingml/2006/main">
            <a:pPr algn="ctr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para a construção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4203BEB-7031-4E5E-9D4F-0D7AF9B01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552700"/>
            <a:ext cx="3600450" cy="20002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28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7CE0D18-9880-4DF6-A04C-DA95E3248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838450"/>
            <a:ext cx="3143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FFFFF"/>
                </a:solidFill>
              </a:defRPr>
            </a:pPr>
            <a:r>
              <a:rPr sz="3150" b="1" i="0">
                <a:solidFill>
                  <a:srgbClr val="FFFFFF"/>
                </a:solidFill>
              </a:rPr>
              <a:t>12 meses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1F91200-1BDD-40A3-B755-886BD5F5E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54330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piloto proposto, com</a:t>
            </a:r>
          </a:p>
          <a:p xmlns:a="http://schemas.openxmlformats.org/drawingml/2006/main">
            <a:pPr algn="ctr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acompanhamento mensal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7891EC2-FD0F-49CE-88E8-5C2E13F2A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33950"/>
            <a:ext cx="10953750" cy="95250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FFF4E8"/>
          </a:solidFill>
          <a:ln xmlns:a="http://schemas.openxmlformats.org/drawingml/2006/main" w="19050">
            <a:solidFill>
              <a:srgbClr val="F28B2C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F7EAC02-6CB4-4A25-82E4-16ED2D370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1625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28B2C"/>
                </a:solidFill>
              </a:defRPr>
            </a:pPr>
            <a:r>
              <a:rPr sz="1350" b="1" i="0">
                <a:solidFill>
                  <a:srgbClr val="F28B2C"/>
                </a:solidFill>
              </a:rPr>
              <a:t>PROPOSTA PRELIMINAR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CA52BE5-776F-4F2E-A4C0-5BB358F88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510540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3231B"/>
                </a:solidFill>
              </a:defRPr>
            </a:pPr>
            <a:r>
              <a:rPr sz="1425" b="1" i="0">
                <a:solidFill>
                  <a:srgbClr val="13231B"/>
                </a:solidFill>
              </a:rPr>
              <a:t>Preço, benefícios, repasse e regras dependem de contrato e confirmação comercial por escrito.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0299437-D932-4B85-8BC9-264F8B289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5C675F"/>
                </a:solidFill>
              </a:defRPr>
            </a:pPr>
            <a:r>
              <a:rPr sz="825" b="0" i="0">
                <a:solidFill>
                  <a:srgbClr val="5C675F"/>
                </a:solidFill>
              </a:rPr>
              <a:t>akimaissaude.com.br • acesso em 08/09/2026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FCBBA5E-802D-414B-B296-61777E35B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6477000"/>
            <a:ext cx="3314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5C675F"/>
                </a:solidFill>
              </a:defRPr>
            </a:pPr>
            <a:r>
              <a:rPr sz="825" b="1" i="0">
                <a:solidFill>
                  <a:srgbClr val="5C675F"/>
                </a:solidFill>
              </a:rPr>
              <a:t>IGREJA METODISTA RIO 2</a:t>
            </a:r>
          </a:p>
        </p:txBody>
      </p:sp>
    </p:spTree>
    <p:extLst>
      <p:ext uri="{BB962C8B-B14F-4D97-AF65-F5344CB8AC3E}">
        <p14:creationId xmlns:p14="http://schemas.microsoft.com/office/powerpoint/2010/main" val="199050558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168accca61406f"/>
          <a:stretch xmlns:a="http://schemas.openxmlformats.org/drawingml/2006/main"/>
        </p:blipFill>
        <p:spPr>
          <a:xfrm xmlns:a="http://schemas.openxmlformats.org/drawingml/2006/main">
            <a:off x="988868" y="304800"/>
            <a:ext cx="765464" cy="4953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ADB2BDB-B806-45FE-81B7-6C21CB705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14400"/>
            <a:ext cx="495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73D2E"/>
                </a:solidFill>
              </a:defRPr>
            </a:pPr>
            <a:r>
              <a:rPr sz="3150" b="1" i="0">
                <a:solidFill>
                  <a:srgbClr val="173D2E"/>
                </a:solidFill>
              </a:rPr>
              <a:t>Telemedicina</a:t>
            </a:r>
          </a:p>
        </p:txBody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fde1faaa254087"/>
          <a:srcRect xmlns:a="http://schemas.openxmlformats.org/drawingml/2006/main" l="11233" t="0" r="1123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1676400"/>
            <a:ext cx="4762500" cy="4095750"/>
          </a:xfrm>
          <a:prstGeom xmlns:a="http://schemas.openxmlformats.org/drawingml/2006/main" prst="roundRect">
            <a:avLst>
              <a:gd name="adj" fmla="val 5581"/>
            </a:avLst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9A4579-109C-416C-B4BB-A99A3DE19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1619250"/>
            <a:ext cx="504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6A878"/>
                </a:solidFill>
              </a:defRPr>
            </a:pPr>
            <a:r>
              <a:rPr sz="1800" b="1" i="0">
                <a:solidFill>
                  <a:srgbClr val="16A878"/>
                </a:solidFill>
              </a:rPr>
              <a:t>O que o site oficial informa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18648C1-1F99-4C5F-AAE2-538F07BC8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2479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8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0C1E8C-9D4F-4CD4-B43A-F94CC107F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171700"/>
            <a:ext cx="49149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3231B"/>
                </a:solidFill>
              </a:defRPr>
            </a:pPr>
            <a:r>
              <a:rPr sz="1500" b="0" i="0">
                <a:solidFill>
                  <a:srgbClr val="13231B"/>
                </a:solidFill>
              </a:rPr>
              <a:t>pronto atendimento on-line 24 horas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6601FA5-8880-4147-A0A2-AC09CD557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7717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8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091FF77-FF2E-4CF6-AD64-9B4F88453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695575"/>
            <a:ext cx="49149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3231B"/>
                </a:solidFill>
              </a:defRPr>
            </a:pPr>
            <a:r>
              <a:rPr sz="1500" b="0" i="0">
                <a:solidFill>
                  <a:srgbClr val="13231B"/>
                </a:solidFill>
              </a:rPr>
              <a:t>consultas ilimitadas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A232ED1-4073-4826-92FA-D9BCF9C9E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2956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8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CE1B472-F7C8-46D3-B910-8710FD569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219450"/>
            <a:ext cx="49149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3231B"/>
                </a:solidFill>
              </a:defRPr>
            </a:pPr>
            <a:r>
              <a:rPr sz="1500" b="0" i="0">
                <a:solidFill>
                  <a:srgbClr val="13231B"/>
                </a:solidFill>
              </a:rPr>
              <a:t>especialistas com agendamento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18876BC-8ACE-4287-B236-551763F70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8195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8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6EC9526-5C1E-40C5-BE6E-5C2547F76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743325"/>
            <a:ext cx="49149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3231B"/>
                </a:solidFill>
              </a:defRPr>
            </a:pPr>
            <a:r>
              <a:rPr sz="1500" b="0" i="0">
                <a:solidFill>
                  <a:srgbClr val="13231B"/>
                </a:solidFill>
              </a:rPr>
              <a:t>mais de 13 especialidades divulgadas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2C7AE84-3217-4D8D-83F0-C90BC44B0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3434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8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1279E68-7357-4132-ABBC-13649012F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267200"/>
            <a:ext cx="49149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3231B"/>
                </a:solidFill>
              </a:defRPr>
            </a:pPr>
            <a:r>
              <a:rPr sz="1500" b="0" i="0">
                <a:solidFill>
                  <a:srgbClr val="13231B"/>
                </a:solidFill>
              </a:rPr>
              <a:t>atendimento por site ou aplicativo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AFF6675-964F-432B-82DC-1C42034EB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8672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8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003A67C-3D51-4D97-A87B-EF6844420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791075"/>
            <a:ext cx="49149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3231B"/>
                </a:solidFill>
              </a:defRPr>
            </a:pPr>
            <a:r>
              <a:rPr sz="1500" b="0" i="0">
                <a:solidFill>
                  <a:srgbClr val="13231B"/>
                </a:solidFill>
              </a:rPr>
              <a:t>ativação informada em até 48 horas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B2551C8-C2A1-4A5C-A5C1-5120F6F03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448300"/>
            <a:ext cx="5238750" cy="609600"/>
          </a:xfrm>
          <a:prstGeom xmlns:a="http://schemas.openxmlformats.org/drawingml/2006/main" prst="roundRect">
            <a:avLst>
              <a:gd name="adj" fmla="val 21875"/>
            </a:avLst>
          </a:prstGeom>
          <a:solidFill xmlns:a="http://schemas.openxmlformats.org/drawingml/2006/main">
            <a:srgbClr val="EAF7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C7468F5-E62B-49DD-8E6B-A3D34ED8C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56197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D2E"/>
                </a:solidFill>
              </a:defRPr>
            </a:pPr>
            <a:r>
              <a:rPr sz="1275" b="1" i="0">
                <a:solidFill>
                  <a:srgbClr val="173D2E"/>
                </a:solidFill>
              </a:rPr>
              <a:t>Aki+ é cartão de descontos; não é plano de saúde.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2247FC9-B8AD-4E14-82D2-074F0F1D7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5C675F"/>
                </a:solidFill>
              </a:defRPr>
            </a:pPr>
            <a:r>
              <a:rPr sz="825" b="0" i="0">
                <a:solidFill>
                  <a:srgbClr val="5C675F"/>
                </a:solidFill>
              </a:rPr>
              <a:t>Fonte: akimaissaude.com.br/plano-telemedicina/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8C5835D-1003-4B7F-BB8C-5F868F2A3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6477000"/>
            <a:ext cx="3314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5C675F"/>
                </a:solidFill>
              </a:defRPr>
            </a:pPr>
            <a:r>
              <a:rPr sz="825" b="1" i="0">
                <a:solidFill>
                  <a:srgbClr val="5C675F"/>
                </a:solidFill>
              </a:rPr>
              <a:t>IGREJA METODISTA RIO 2</a:t>
            </a:r>
          </a:p>
        </p:txBody>
      </p:sp>
    </p:spTree>
    <p:extLst>
      <p:ext uri="{BB962C8B-B14F-4D97-AF65-F5344CB8AC3E}">
        <p14:creationId xmlns:p14="http://schemas.microsoft.com/office/powerpoint/2010/main" val="32769644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6F0E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8071e2559f460a"/>
          <a:stretch xmlns:a="http://schemas.openxmlformats.org/drawingml/2006/main"/>
        </p:blipFill>
        <p:spPr>
          <a:xfrm xmlns:a="http://schemas.openxmlformats.org/drawingml/2006/main">
            <a:off x="988868" y="304800"/>
            <a:ext cx="765464" cy="4953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CCA8DF8-7A95-4E51-8B26-A78E3A414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14400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73D2E"/>
                </a:solidFill>
              </a:defRPr>
            </a:pPr>
            <a:r>
              <a:rPr sz="3150" b="1" i="0">
                <a:solidFill>
                  <a:srgbClr val="173D2E"/>
                </a:solidFill>
              </a:rPr>
              <a:t>Assistência funeral individual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42c1dc76734b17"/>
          <a:srcRect xmlns:a="http://schemas.openxmlformats.org/drawingml/2006/main" l="8603" t="0" r="860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1676400"/>
            <a:ext cx="4572000" cy="4076700"/>
          </a:xfrm>
          <a:prstGeom xmlns:a="http://schemas.openxmlformats.org/drawingml/2006/main" prst="roundRect">
            <a:avLst>
              <a:gd name="adj" fmla="val 5607"/>
            </a:avLst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8BFB83B-CF15-40FD-93F8-9B8D4AE80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1600200"/>
            <a:ext cx="523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F28B2C"/>
                </a:solidFill>
              </a:defRPr>
            </a:pPr>
            <a:r>
              <a:rPr sz="1800" b="1" i="0">
                <a:solidFill>
                  <a:srgbClr val="F28B2C"/>
                </a:solidFill>
              </a:rPr>
              <a:t>Coberturas publicadas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F61BBA9-110B-4C31-829B-CBBE8010F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22098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28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8AF906C-9F5C-4A12-8F96-4AB3FE340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133600"/>
            <a:ext cx="52006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3231B"/>
                </a:solidFill>
              </a:defRPr>
            </a:pPr>
            <a:r>
              <a:rPr sz="1350" b="0" i="0">
                <a:solidFill>
                  <a:srgbClr val="13231B"/>
                </a:solidFill>
              </a:rPr>
              <a:t>liberação e preparação do corpo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BF92C8D-E213-4EA3-9C29-47EFAABD7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27336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28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DCE7169-F237-491E-A1FE-7037939F5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657475"/>
            <a:ext cx="52006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3231B"/>
                </a:solidFill>
              </a:defRPr>
            </a:pPr>
            <a:r>
              <a:rPr sz="1350" b="0" i="0">
                <a:solidFill>
                  <a:srgbClr val="13231B"/>
                </a:solidFill>
              </a:rPr>
              <a:t>registro de óbito e urna funerária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B82CA3-5C72-47C8-872B-160CB3F04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32575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28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B8F8EA8-4BC1-4D01-B65C-E48884124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181350"/>
            <a:ext cx="52006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3231B"/>
                </a:solidFill>
              </a:defRPr>
            </a:pPr>
            <a:r>
              <a:rPr sz="1350" b="0" i="0">
                <a:solidFill>
                  <a:srgbClr val="13231B"/>
                </a:solidFill>
              </a:rPr>
              <a:t>coroa de flores média, véu e flores internas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811E16E-654B-4BDD-9C12-BE6F8B4DF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37814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28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7310BCE-61A3-4323-8291-CD1C96D96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705225"/>
            <a:ext cx="52006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3231B"/>
                </a:solidFill>
              </a:defRPr>
            </a:pPr>
            <a:r>
              <a:rPr sz="1350" b="0" i="0">
                <a:solidFill>
                  <a:srgbClr val="13231B"/>
                </a:solidFill>
              </a:rPr>
              <a:t>transporte até o sepultamento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382E825-174B-4333-B99B-E8A0EF45B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43053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28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992BD9D-6576-440E-B2E0-4953CE33B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4229100"/>
            <a:ext cx="52006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3231B"/>
                </a:solidFill>
              </a:defRPr>
            </a:pPr>
            <a:r>
              <a:rPr sz="1350" b="0" i="0">
                <a:solidFill>
                  <a:srgbClr val="13231B"/>
                </a:solidFill>
              </a:rPr>
              <a:t>paramentos, castiçais, velas e livro de presença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88FEFC8-D0A3-47D7-9100-3EDEE7FDB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48291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28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AE0921E-9BBA-4733-8A7D-31799EB36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4752975"/>
            <a:ext cx="52006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3231B"/>
                </a:solidFill>
              </a:defRPr>
            </a:pPr>
            <a:r>
              <a:rPr sz="1350" b="0" i="0">
                <a:solidFill>
                  <a:srgbClr val="13231B"/>
                </a:solidFill>
              </a:rPr>
              <a:t>sepultamento em jazigo da família ou equivalente municipal por 3 anos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FEACD99-C6C8-4757-A1E5-6A48CD614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5505450"/>
            <a:ext cx="5429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1">
                <a:solidFill>
                  <a:srgbClr val="5C675F"/>
                </a:solidFill>
              </a:defRPr>
            </a:pPr>
            <a:r>
              <a:rPr sz="1200" b="0" i="1">
                <a:solidFill>
                  <a:srgbClr val="5C675F"/>
                </a:solidFill>
              </a:rPr>
              <a:t>Condições, carências, limites e rede devem constar do contrato entregue ao beneficiário.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46E76B2-1385-4A3A-8143-9D57ECC4D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5C675F"/>
                </a:solidFill>
              </a:defRPr>
            </a:pPr>
            <a:r>
              <a:rPr sz="825" b="0" i="0">
                <a:solidFill>
                  <a:srgbClr val="5C675F"/>
                </a:solidFill>
              </a:rPr>
              <a:t>Fonte: akimaissaude.com.br/assistencia-funeral-individual/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32C8BBA-6E6D-4AE4-BA15-EC01451AC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6477000"/>
            <a:ext cx="3314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5C675F"/>
                </a:solidFill>
              </a:defRPr>
            </a:pPr>
            <a:r>
              <a:rPr sz="825" b="1" i="0">
                <a:solidFill>
                  <a:srgbClr val="5C675F"/>
                </a:solidFill>
              </a:rPr>
              <a:t>IGREJA METODISTA RIO 2</a:t>
            </a:r>
          </a:p>
        </p:txBody>
      </p:sp>
    </p:spTree>
    <p:extLst>
      <p:ext uri="{BB962C8B-B14F-4D97-AF65-F5344CB8AC3E}">
        <p14:creationId xmlns:p14="http://schemas.microsoft.com/office/powerpoint/2010/main" val="68061148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327f6477bc4e9f"/>
          <a:stretch xmlns:a="http://schemas.openxmlformats.org/drawingml/2006/main"/>
        </p:blipFill>
        <p:spPr>
          <a:xfrm xmlns:a="http://schemas.openxmlformats.org/drawingml/2006/main">
            <a:off x="960293" y="266700"/>
            <a:ext cx="765464" cy="4953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212C1B5-D9BD-4482-9C84-976D6E567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685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73D2E"/>
                </a:solidFill>
              </a:defRPr>
            </a:pPr>
            <a:r>
              <a:rPr sz="3000" b="1" i="0">
                <a:solidFill>
                  <a:srgbClr val="173D2E"/>
                </a:solidFill>
              </a:rPr>
              <a:t>Outros benefícios disponíveis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632ffd20dc4dd1"/>
          <a:srcRect xmlns:a="http://schemas.openxmlformats.org/drawingml/2006/main" l="0" t="6303" r="0" b="630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1657350"/>
            <a:ext cx="4095750" cy="2381250"/>
          </a:xfrm>
          <a:prstGeom xmlns:a="http://schemas.openxmlformats.org/drawingml/2006/main" prst="roundRect">
            <a:avLst>
              <a:gd name="adj" fmla="val 8800"/>
            </a:avLst>
          </a:prstGeom>
        </p:spPr>
      </p:pic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773b0e236640c6"/>
          <a:srcRect xmlns:a="http://schemas.openxmlformats.org/drawingml/2006/main" l="8699" t="0" r="869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86650" y="1657350"/>
            <a:ext cx="4095750" cy="2381250"/>
          </a:xfrm>
          <a:prstGeom xmlns:a="http://schemas.openxmlformats.org/drawingml/2006/main" prst="roundRect">
            <a:avLst>
              <a:gd name="adj" fmla="val 8800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BEC3B07-A2F6-48CE-A705-B7F9E0555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48150"/>
            <a:ext cx="409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6A878"/>
                </a:solidFill>
              </a:defRPr>
            </a:pPr>
            <a:r>
              <a:rPr sz="1575" b="1" i="0">
                <a:solidFill>
                  <a:srgbClr val="16A878"/>
                </a:solidFill>
              </a:rPr>
              <a:t>BEM-ESTAR PET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BE3B0A-4CE3-4D38-B318-56961572A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29150"/>
            <a:ext cx="4095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3231B"/>
                </a:solidFill>
              </a:defRPr>
            </a:pPr>
            <a:r>
              <a:rPr sz="1350" b="0" i="0">
                <a:solidFill>
                  <a:srgbClr val="13231B"/>
                </a:solidFill>
              </a:rPr>
              <a:t>Teleorientação veterinária 24h, descontos em serviços, exames, vacinas, medicamentos, hospedagem e assistência funeral pet.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1BB0153-499F-4853-AE2C-284E7F4E6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4248150"/>
            <a:ext cx="409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F28B2C"/>
                </a:solidFill>
              </a:defRPr>
            </a:pPr>
            <a:r>
              <a:rPr sz="1575" b="1" i="0">
                <a:solidFill>
                  <a:srgbClr val="F28B2C"/>
                </a:solidFill>
              </a:rPr>
              <a:t>DESCONTOS + CASHBACK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4A45F87-DF59-40BD-A12F-42CB2398C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4629150"/>
            <a:ext cx="4095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3231B"/>
                </a:solidFill>
              </a:defRPr>
            </a:pPr>
            <a:r>
              <a:rPr sz="1350" b="0" i="0">
                <a:solidFill>
                  <a:srgbClr val="13231B"/>
                </a:solidFill>
              </a:rPr>
              <a:t>Acesso a ofertas de marcas e lojas parceiras. O site informa mais de 3.000 marcas e 15.000 lojas; regras variam por oferta.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4EE0E11-B061-4B1E-82E8-848F09A32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1790700"/>
            <a:ext cx="19050" cy="3733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D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955F8FC-0C13-4867-81BF-819321B02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3124200"/>
            <a:ext cx="133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A91F2C"/>
                </a:solidFill>
              </a:defRPr>
            </a:pPr>
            <a:r>
              <a:rPr sz="2100" b="1" i="0">
                <a:solidFill>
                  <a:srgbClr val="A91F2C"/>
                </a:solidFill>
              </a:rPr>
              <a:t>+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7F546D7-4171-4F3F-92F4-1AC72D34D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5C675F"/>
                </a:solidFill>
              </a:defRPr>
            </a:pPr>
            <a:r>
              <a:rPr sz="825" b="0" i="0">
                <a:solidFill>
                  <a:srgbClr val="5C675F"/>
                </a:solidFill>
              </a:rPr>
              <a:t>Benefícios opcionais — conferir composição final do produto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E786DC8-AFBF-461E-AEED-1E6E0791F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6477000"/>
            <a:ext cx="3314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5C675F"/>
                </a:solidFill>
              </a:defRPr>
            </a:pPr>
            <a:r>
              <a:rPr sz="825" b="1" i="0">
                <a:solidFill>
                  <a:srgbClr val="5C675F"/>
                </a:solidFill>
              </a:rPr>
              <a:t>IGREJA METODISTA RIO 2</a:t>
            </a:r>
          </a:p>
        </p:txBody>
      </p:sp>
    </p:spTree>
    <p:extLst>
      <p:ext uri="{BB962C8B-B14F-4D97-AF65-F5344CB8AC3E}">
        <p14:creationId xmlns:p14="http://schemas.microsoft.com/office/powerpoint/2010/main" val="158674529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6F0E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3A8914A-B384-467F-A3A4-7ED6AC887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C69B4B"/>
                </a:solidFill>
              </a:defRPr>
            </a:pPr>
            <a:r>
              <a:rPr sz="1050" b="1" i="0">
                <a:solidFill>
                  <a:srgbClr val="C69B4B"/>
                </a:solidFill>
              </a:rPr>
              <a:t>PONTO DE ATENÇÃO COMERCIAL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2E68FC9-99A3-4726-873D-8FFF8095E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73D2E"/>
                </a:solidFill>
              </a:defRPr>
            </a:pPr>
            <a:r>
              <a:rPr sz="3000" b="1" i="0">
                <a:solidFill>
                  <a:srgbClr val="173D2E"/>
                </a:solidFill>
              </a:rPr>
              <a:t>Auditoria de preço: confirmar antes de divulgar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C15C1E2-218B-44DB-9FDD-92CB8C800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28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1F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6D34705-2821-4381-9010-1E3DDB299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5C675F"/>
                </a:solidFill>
              </a:defRPr>
            </a:pPr>
            <a:r>
              <a:rPr sz="1200" b="1" i="0">
                <a:solidFill>
                  <a:srgbClr val="5C675F"/>
                </a:solidFill>
              </a:rPr>
              <a:t>16</a:t>
            </a:r>
          </a:p>
        </p:txBody>
      </p:sp>
      <p:graphicFrame>
        <p:nvGraphicFramePr>
          <p:cNvPr id="23" name="Chart"/>
          <p:cNvGraphicFramePr/>
          <p:nvPr/>
        </p:nvGraphicFramePr>
        <p:xfrm>
          <a:off xmlns:a="http://schemas.openxmlformats.org/drawingml/2006/main" x="628650" y="1714500"/>
          <a:ext xmlns:a="http://schemas.openxmlformats.org/drawingml/2006/main" cx="6191250" cy="3714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784ff02678eb401a"/>
          </a:graphicData>
        </a:graphic>
      </p:graphicFrame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139FFA0-CA8C-4EB7-93F6-D96FC77B3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733550"/>
            <a:ext cx="4095750" cy="3695700"/>
          </a:xfrm>
          <a:prstGeom xmlns:a="http://schemas.openxmlformats.org/drawingml/2006/main" prst="roundRect">
            <a:avLst>
              <a:gd name="adj" fmla="val 6186"/>
            </a:avLst>
          </a:prstGeom>
          <a:solidFill xmlns:a="http://schemas.openxmlformats.org/drawingml/2006/main">
            <a:srgbClr val="173D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EF0E3F-C617-426A-B238-A28C3701A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2076450"/>
            <a:ext cx="3409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E2C37F"/>
                </a:solidFill>
              </a:defRPr>
            </a:pPr>
            <a:r>
              <a:rPr sz="1875" b="1" i="0">
                <a:solidFill>
                  <a:srgbClr val="E2C37F"/>
                </a:solidFill>
              </a:rPr>
              <a:t>O que isso significa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584D258-CA8A-4A7F-90EC-883D9ECE7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28003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43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7B48F14-171C-47B8-8A7D-B138EDBEB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724150"/>
            <a:ext cx="31051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FFFFFF"/>
                </a:solidFill>
              </a:defRPr>
            </a:pPr>
            <a:r>
              <a:rPr sz="1350" b="0" i="0">
                <a:solidFill>
                  <a:srgbClr val="FFFFFF"/>
                </a:solidFill>
              </a:rPr>
              <a:t>No site público, os dois produtos separados somam R$ 54,98.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B8748FD-8F8A-4E45-9529-AD42739BA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4290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43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EE032D3-7510-46AD-8ED4-0C9D8764F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352800"/>
            <a:ext cx="31051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FFFFFF"/>
                </a:solidFill>
              </a:defRPr>
            </a:pPr>
            <a:r>
              <a:rPr sz="1350" b="0" i="0">
                <a:solidFill>
                  <a:srgbClr val="FFFFFF"/>
                </a:solidFill>
              </a:rPr>
              <a:t>A proposta de R$ 45 parece vantajosa frente ao site atual.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047D376-2A07-4B8B-8A5B-923D24E48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40576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43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6E55514-067D-41EB-A6B7-AB9508EAB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981450"/>
            <a:ext cx="31051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FFFFFF"/>
                </a:solidFill>
              </a:defRPr>
            </a:pPr>
            <a:r>
              <a:rPr sz="1350" b="0" i="0">
                <a:solidFill>
                  <a:srgbClr val="FFFFFF"/>
                </a:solidFill>
              </a:rPr>
              <a:t>O PDF comercial cita R$ 39,99 para telemedicina + 1 benefício, sem informar qual.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CD4CE1D-2DCE-4E58-A164-ED16040B1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46863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43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E54E6B7-3704-4449-8BE8-A29E5B60C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610100"/>
            <a:ext cx="31051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FFFFFF"/>
                </a:solidFill>
              </a:defRPr>
            </a:pPr>
            <a:r>
              <a:rPr sz="1350" b="0" i="0">
                <a:solidFill>
                  <a:srgbClr val="FFFFFF"/>
                </a:solidFill>
              </a:rPr>
              <a:t>É obrigatório obter oferta, benefícios e repasse assinados por escrito.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1702565-2120-4238-8433-B756EB64C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5676900"/>
            <a:ext cx="3771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A91F2C"/>
                </a:solidFill>
              </a:defRPr>
            </a:pPr>
            <a:r>
              <a:rPr sz="1425" b="1" i="0">
                <a:solidFill>
                  <a:srgbClr val="A91F2C"/>
                </a:solidFill>
              </a:rPr>
              <a:t>NÃO PUBLICAR COMO OFERTA FINAL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08A8298-D1A8-42D2-9F1A-886919443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5C675F"/>
                </a:solidFill>
              </a:defRPr>
            </a:pPr>
            <a:r>
              <a:rPr sz="825" b="0" i="0">
                <a:solidFill>
                  <a:srgbClr val="5C675F"/>
                </a:solidFill>
              </a:rPr>
              <a:t>projetorio2.pagease.com.br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33A30FD-598B-4602-8172-39B96F0DA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6477000"/>
            <a:ext cx="3314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5C675F"/>
                </a:solidFill>
              </a:defRPr>
            </a:pPr>
            <a:r>
              <a:rPr sz="825" b="1" i="0">
                <a:solidFill>
                  <a:srgbClr val="5C675F"/>
                </a:solidFill>
              </a:rPr>
              <a:t>IGREJA METODISTA RIO 2</a:t>
            </a:r>
          </a:p>
        </p:txBody>
      </p:sp>
    </p:spTree>
    <p:extLst>
      <p:ext uri="{BB962C8B-B14F-4D97-AF65-F5344CB8AC3E}">
        <p14:creationId xmlns:p14="http://schemas.microsoft.com/office/powerpoint/2010/main" val="195012618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4AAF8D2-905B-4B93-A72A-10333522C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C69B4B"/>
                </a:solidFill>
              </a:defRPr>
            </a:pPr>
            <a:r>
              <a:rPr sz="1050" b="1" i="0">
                <a:solidFill>
                  <a:srgbClr val="C69B4B"/>
                </a:solidFill>
              </a:rPr>
              <a:t>JUNTOS PELA CASA DO PAI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C9129C7-1379-4087-8BE7-3A4B63E04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73D2E"/>
                </a:solidFill>
              </a:defRPr>
            </a:pPr>
            <a:r>
              <a:rPr sz="3000" b="1" i="0">
                <a:solidFill>
                  <a:srgbClr val="173D2E"/>
                </a:solidFill>
              </a:rPr>
              <a:t>O impacto possível de uma parceria recorrente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02B349-D053-4D83-95D8-B55720FBE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28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1F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DD1459E-417B-4341-8913-CC896C074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5C675F"/>
                </a:solidFill>
              </a:defRPr>
            </a:pPr>
            <a:r>
              <a:rPr sz="1200" b="1" i="0">
                <a:solidFill>
                  <a:srgbClr val="5C675F"/>
                </a:solidFill>
              </a:rPr>
              <a:t>17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8C7F652-BA78-48BA-9876-BDD6D6ACD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466850"/>
            <a:ext cx="857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5C675F"/>
                </a:solidFill>
              </a:defRPr>
            </a:pPr>
            <a:r>
              <a:rPr sz="1650" b="0" i="0">
                <a:solidFill>
                  <a:srgbClr val="5C675F"/>
                </a:solidFill>
              </a:rPr>
              <a:t>Cenário ilustrativo: R$ 25 repassados por plano ativo e pago</a:t>
            </a:r>
          </a:p>
        </p:txBody>
      </p:sp>
      <p:graphicFrame>
        <p:nvGraphicFramePr>
          <p:cNvPr id="27" name="Chart"/>
          <p:cNvGraphicFramePr/>
          <p:nvPr/>
        </p:nvGraphicFramePr>
        <p:xfrm>
          <a:off xmlns:a="http://schemas.openxmlformats.org/drawingml/2006/main" x="647700" y="2000250"/>
          <a:ext xmlns:a="http://schemas.openxmlformats.org/drawingml/2006/main" cx="7239000" cy="3714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cf2c05a87556492b"/>
          </a:graphicData>
        </a:graphic>
      </p:graphicFrame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B6AB12A-D031-40B1-AC26-C0974A34F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038350"/>
            <a:ext cx="3143250" cy="36385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173D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A4C39B-B000-4528-86DC-0E61815B5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381250"/>
            <a:ext cx="2495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E2C37F"/>
                </a:solidFill>
              </a:defRPr>
            </a:pPr>
            <a:r>
              <a:rPr sz="1425" b="1" i="0">
                <a:solidFill>
                  <a:srgbClr val="E2C37F"/>
                </a:solidFill>
              </a:rPr>
              <a:t>REGRAS DO CÁLCULO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DABD04A-5271-4FDC-9E54-8DC24FEC7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0480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43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8D59CD6-2305-40E6-8984-179DEBAB6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971800"/>
            <a:ext cx="2152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FFFFFF"/>
                </a:solidFill>
              </a:defRPr>
            </a:pPr>
            <a:r>
              <a:rPr sz="1350" b="0" i="0">
                <a:solidFill>
                  <a:srgbClr val="FFFFFF"/>
                </a:solidFill>
              </a:rPr>
              <a:t>somente planos ativos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495B7C-68D1-4703-B411-2CF7CE7F2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5433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43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5D51FB3-701C-42D6-ADA4-6B4424608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3467100"/>
            <a:ext cx="2152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FFFFFF"/>
                </a:solidFill>
              </a:defRPr>
            </a:pPr>
            <a:r>
              <a:rPr sz="1350" b="0" i="0">
                <a:solidFill>
                  <a:srgbClr val="FFFFFF"/>
                </a:solidFill>
              </a:rPr>
              <a:t>somente mensalidades pagas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678D2A0-25FB-4346-B75F-32F00FFC2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40386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43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6AEFE30-36E2-4653-9651-B970064CE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3962400"/>
            <a:ext cx="2152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FFFFFF"/>
                </a:solidFill>
              </a:defRPr>
            </a:pPr>
            <a:r>
              <a:rPr sz="1350" b="0" i="0">
                <a:solidFill>
                  <a:srgbClr val="FFFFFF"/>
                </a:solidFill>
              </a:rPr>
              <a:t>conferência mensal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CDD1597-E59E-4FD9-9593-D75134969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45339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43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DCD9BFA-E607-4992-80E5-2F95C105A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4457700"/>
            <a:ext cx="2152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FFFFFF"/>
                </a:solidFill>
              </a:defRPr>
            </a:pPr>
            <a:r>
              <a:rPr sz="1350" b="0" i="0">
                <a:solidFill>
                  <a:srgbClr val="FFFFFF"/>
                </a:solidFill>
              </a:rPr>
              <a:t>repasse identificado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A2BD6F8-0D9B-4498-BA9B-9DF155D7C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50292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43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B687002-7943-4696-B821-926E09B66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4953000"/>
            <a:ext cx="2152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FFFFFF"/>
                </a:solidFill>
              </a:defRPr>
            </a:pPr>
            <a:r>
              <a:rPr sz="1350" b="0" i="0">
                <a:solidFill>
                  <a:srgbClr val="FFFFFF"/>
                </a:solidFill>
              </a:rPr>
              <a:t>prestação de contas pública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F60D2BA-7A3E-41CA-8981-EF9F079E9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905500"/>
            <a:ext cx="3143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 i="1">
                <a:solidFill>
                  <a:srgbClr val="5C675F"/>
                </a:solidFill>
              </a:defRPr>
            </a:pPr>
            <a:r>
              <a:rPr sz="1050" b="0" i="1">
                <a:solidFill>
                  <a:srgbClr val="5C675F"/>
                </a:solidFill>
              </a:rPr>
              <a:t>Cenário não é garantia de arrecadação.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E756EF0-C15A-4962-8B29-4989000BC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5C675F"/>
                </a:solidFill>
              </a:defRPr>
            </a:pPr>
            <a:r>
              <a:rPr sz="825" b="0" i="0">
                <a:solidFill>
                  <a:srgbClr val="5C675F"/>
                </a:solidFill>
              </a:rPr>
              <a:t>projetorio2.pagease.com.br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0BBA01A-E8F2-4109-854E-9ECC85F77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6477000"/>
            <a:ext cx="3314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5C675F"/>
                </a:solidFill>
              </a:defRPr>
            </a:pPr>
            <a:r>
              <a:rPr sz="825" b="1" i="0">
                <a:solidFill>
                  <a:srgbClr val="5C675F"/>
                </a:solidFill>
              </a:rPr>
              <a:t>IGREJA METODISTA RIO 2</a:t>
            </a:r>
          </a:p>
        </p:txBody>
      </p:sp>
    </p:spTree>
    <p:extLst>
      <p:ext uri="{BB962C8B-B14F-4D97-AF65-F5344CB8AC3E}">
        <p14:creationId xmlns:p14="http://schemas.microsoft.com/office/powerpoint/2010/main" val="85278600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173D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1B285F2-E919-4894-A998-D6BCD80D3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2C37F"/>
                </a:solidFill>
              </a:defRPr>
            </a:pPr>
            <a:r>
              <a:rPr sz="1050" b="1" i="0">
                <a:solidFill>
                  <a:srgbClr val="E2C37F"/>
                </a:solidFill>
              </a:rPr>
              <a:t>GOVERNANÇA DA OBRA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4A5BDDC-FCF0-4F6A-839B-8777E5853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FFFFFF"/>
                </a:solidFill>
              </a:defRPr>
            </a:pPr>
            <a:r>
              <a:rPr sz="3000" b="1" i="0">
                <a:solidFill>
                  <a:srgbClr val="FFFFFF"/>
                </a:solidFill>
              </a:rPr>
              <a:t>Confiança se constrói com transparência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62ABFB-D432-431A-81C1-B8793EB22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28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3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DA5D8B2-4728-48AB-9A36-0B211EFF7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EFE4D2"/>
                </a:solidFill>
              </a:defRPr>
            </a:pPr>
            <a:r>
              <a:rPr sz="1200" b="1" i="0">
                <a:solidFill>
                  <a:srgbClr val="EFE4D2"/>
                </a:solidFill>
              </a:rPr>
              <a:t>18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AC3912-D3EB-4406-AC14-5D1BBCF16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676400"/>
            <a:ext cx="2381250" cy="1638300"/>
          </a:xfrm>
          <a:prstGeom xmlns:a="http://schemas.openxmlformats.org/drawingml/2006/main" prst="roundRect">
            <a:avLst>
              <a:gd name="adj" fmla="val 1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D5ABCD7-BDD1-4F58-A429-60074EC96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9621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A91F2C"/>
                </a:solidFill>
              </a:defRPr>
            </a:pPr>
            <a:r>
              <a:rPr sz="1425" b="1" i="0">
                <a:solidFill>
                  <a:srgbClr val="A91F2C"/>
                </a:solidFill>
              </a:rPr>
              <a:t>PASTOR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28A27F1-5E08-48C3-855B-F6C05291F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00300"/>
            <a:ext cx="19621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173D2E"/>
                </a:solidFill>
              </a:defRPr>
            </a:pPr>
            <a:r>
              <a:rPr sz="1350" b="0" i="0">
                <a:solidFill>
                  <a:srgbClr val="173D2E"/>
                </a:solidFill>
              </a:rPr>
              <a:t>direção espiritual e supervisão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D8B14E7-3D5C-4B4F-8C8C-F6F2D7324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1676400"/>
            <a:ext cx="2381250" cy="1638300"/>
          </a:xfrm>
          <a:prstGeom xmlns:a="http://schemas.openxmlformats.org/drawingml/2006/main" prst="roundRect">
            <a:avLst>
              <a:gd name="adj" fmla="val 1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8F389A2-0A3B-42D3-A1AD-11703C242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9621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A91F2C"/>
                </a:solidFill>
              </a:defRPr>
            </a:pPr>
            <a:r>
              <a:rPr sz="1425" b="1" i="0">
                <a:solidFill>
                  <a:srgbClr val="A91F2C"/>
                </a:solidFill>
              </a:rPr>
              <a:t>COORDENAÇÃO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CD7474E-21F3-4399-A90C-D74F9C798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400300"/>
            <a:ext cx="19621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173D2E"/>
                </a:solidFill>
              </a:defRPr>
            </a:pPr>
            <a:r>
              <a:rPr sz="1350" b="0" i="0">
                <a:solidFill>
                  <a:srgbClr val="173D2E"/>
                </a:solidFill>
              </a:rPr>
              <a:t>planejamento e execução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9714C27-FF25-48F7-8482-D6CE118D8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1676400"/>
            <a:ext cx="2381250" cy="1638300"/>
          </a:xfrm>
          <a:prstGeom xmlns:a="http://schemas.openxmlformats.org/drawingml/2006/main" prst="roundRect">
            <a:avLst>
              <a:gd name="adj" fmla="val 1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5CB1A44-04B4-4396-881A-A6366E3E3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19621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A91F2C"/>
                </a:solidFill>
              </a:defRPr>
            </a:pPr>
            <a:r>
              <a:rPr sz="1425" b="1" i="0">
                <a:solidFill>
                  <a:srgbClr val="A91F2C"/>
                </a:solidFill>
              </a:rPr>
              <a:t>TESOURARIA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716CB26-0D26-4602-8611-9B92AA70B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19621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173D2E"/>
                </a:solidFill>
              </a:defRPr>
            </a:pPr>
            <a:r>
              <a:rPr sz="1350" b="0" i="0">
                <a:solidFill>
                  <a:srgbClr val="173D2E"/>
                </a:solidFill>
              </a:rPr>
              <a:t>controle financeiro e conciliação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790CB66-6048-434D-B8E0-5D72556B1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1676400"/>
            <a:ext cx="2381250" cy="1638300"/>
          </a:xfrm>
          <a:prstGeom xmlns:a="http://schemas.openxmlformats.org/drawingml/2006/main" prst="roundRect">
            <a:avLst>
              <a:gd name="adj" fmla="val 12791"/>
            </a:avLst>
          </a:prstGeom>
          <a:solidFill xmlns:a="http://schemas.openxmlformats.org/drawingml/2006/main">
            <a:srgbClr val="A91F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0E9085D-DC68-480D-80D6-61A399FF0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19621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CONSELHO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737280-7EA1-41B9-8DE7-9DFB383FD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400300"/>
            <a:ext cx="19621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FFFFFF"/>
                </a:solidFill>
              </a:defRPr>
            </a:pPr>
            <a:r>
              <a:rPr sz="1350" b="0" i="0">
                <a:solidFill>
                  <a:srgbClr val="FFFFFF"/>
                </a:solidFill>
              </a:rPr>
              <a:t>12 pessoas eleitas pela comunidade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373E4B7-7FCE-441F-A6F3-B4B90808A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829050"/>
            <a:ext cx="304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E2C37F"/>
                </a:solidFill>
              </a:defRPr>
            </a:pPr>
            <a:r>
              <a:rPr sz="1950" b="1" i="0">
                <a:solidFill>
                  <a:srgbClr val="E2C37F"/>
                </a:solidFill>
              </a:rPr>
              <a:t>Relatório mensal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C201142-CABD-4A34-BDB0-B7486FB75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57700"/>
            <a:ext cx="1809750" cy="6858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284E40"/>
          </a:solidFill>
          <a:ln xmlns:a="http://schemas.openxmlformats.org/drawingml/2006/main" w="9525">
            <a:solidFill>
              <a:srgbClr val="4A6E60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5DE4894-E8C5-4E44-8943-5E6C777DB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66725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PREVISTO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8BE3F24-B1FE-4B53-8196-E5DE31A70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4457700"/>
            <a:ext cx="1809750" cy="6858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284E40"/>
          </a:solidFill>
          <a:ln xmlns:a="http://schemas.openxmlformats.org/drawingml/2006/main" w="9525">
            <a:solidFill>
              <a:srgbClr val="4A6E60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5F92290-70DB-4DB2-8B61-AE0484D0A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66725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RECEBIDO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9FD5BAA-015B-4851-9F92-D0DC7DD08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457700"/>
            <a:ext cx="1809750" cy="6858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284E40"/>
          </a:solidFill>
          <a:ln xmlns:a="http://schemas.openxmlformats.org/drawingml/2006/main" w="9525">
            <a:solidFill>
              <a:srgbClr val="4A6E60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C24364A-BE46-4D81-8467-34D964BD1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466725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TRANSFERIDO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C6F887A-689D-48F3-B36F-40C6202AA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4457700"/>
            <a:ext cx="1809750" cy="6858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284E40"/>
          </a:solidFill>
          <a:ln xmlns:a="http://schemas.openxmlformats.org/drawingml/2006/main" w="9525">
            <a:solidFill>
              <a:srgbClr val="4A6E60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1F1A6F8-5A45-45A9-BD5A-B56E528D0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466725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UTILIZADO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CD99115-E1E6-440B-8568-5923392CB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4457700"/>
            <a:ext cx="1809750" cy="6858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284E40"/>
          </a:solidFill>
          <a:ln xmlns:a="http://schemas.openxmlformats.org/drawingml/2006/main" w="9525">
            <a:solidFill>
              <a:srgbClr val="4A6E60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7B92A24-4F41-4BB9-A6D8-D8E3684AF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66725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SALDO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C54D48D-C84C-40AC-951A-64EE2CD0C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638800"/>
            <a:ext cx="1057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0" i="0">
                <a:solidFill>
                  <a:srgbClr val="EFE4D2"/>
                </a:solidFill>
              </a:defRPr>
            </a:pPr>
            <a:r>
              <a:rPr sz="1425" b="0" i="0">
                <a:solidFill>
                  <a:srgbClr val="EFE4D2"/>
                </a:solidFill>
              </a:rPr>
              <a:t>Regras definidas antes da eleição • sem autoridade automática • decisões registradas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67ABEFB-A7BE-4258-9F97-98FB09C66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EFE4D2"/>
                </a:solidFill>
              </a:defRPr>
            </a:pPr>
            <a:r>
              <a:rPr sz="825" b="0" i="0">
                <a:solidFill>
                  <a:srgbClr val="EFE4D2"/>
                </a:solidFill>
              </a:rPr>
              <a:t>projetorio2.pagease.com.br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1323E2A-6435-4A71-9182-638520514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6477000"/>
            <a:ext cx="3314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EFE4D2"/>
                </a:solidFill>
              </a:defRPr>
            </a:pPr>
            <a:r>
              <a:rPr sz="825" b="1" i="0">
                <a:solidFill>
                  <a:srgbClr val="EFE4D2"/>
                </a:solidFill>
              </a:rPr>
              <a:t>IGREJA METODISTA RIO 2</a:t>
            </a:r>
          </a:p>
        </p:txBody>
      </p:sp>
    </p:spTree>
    <p:extLst>
      <p:ext uri="{BB962C8B-B14F-4D97-AF65-F5344CB8AC3E}">
        <p14:creationId xmlns:p14="http://schemas.microsoft.com/office/powerpoint/2010/main" val="2129232751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6F0E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1A3A4C0-0B12-4123-A117-5F2EE7062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C69B4B"/>
                </a:solidFill>
              </a:defRPr>
            </a:pPr>
            <a:r>
              <a:rPr sz="1050" b="1" i="0">
                <a:solidFill>
                  <a:srgbClr val="C69B4B"/>
                </a:solidFill>
              </a:rPr>
              <a:t>JUNTOS PELA CASA DO PAI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B99CF06-936A-47BD-87F4-78ACEA94A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73D2E"/>
                </a:solidFill>
              </a:defRPr>
            </a:pPr>
            <a:r>
              <a:rPr sz="3000" b="1" i="0">
                <a:solidFill>
                  <a:srgbClr val="173D2E"/>
                </a:solidFill>
              </a:rPr>
              <a:t>O que já sabemos — e o que ainda falta confirmar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0AB4EDB-6A12-44F2-BB0F-843FC5E65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28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1F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CB4DF6B-9380-4DAA-8337-9BCF319D9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5C675F"/>
                </a:solidFill>
              </a:defRPr>
            </a:pPr>
            <a:r>
              <a:rPr sz="1200" b="1" i="0">
                <a:solidFill>
                  <a:srgbClr val="5C675F"/>
                </a:solidFill>
              </a:rPr>
              <a:t>19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5667EC9-C83D-4C98-880C-3780CBFB0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5143500" cy="4095750"/>
          </a:xfrm>
          <a:prstGeom xmlns:a="http://schemas.openxmlformats.org/drawingml/2006/main" prst="roundRect">
            <a:avLst>
              <a:gd name="adj" fmla="val 55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DD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06EE84F-1AF4-4DF7-A31A-D80281031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619250"/>
            <a:ext cx="5505450" cy="4095750"/>
          </a:xfrm>
          <a:prstGeom xmlns:a="http://schemas.openxmlformats.org/drawingml/2006/main" prst="roundRect">
            <a:avLst>
              <a:gd name="adj" fmla="val 5581"/>
            </a:avLst>
          </a:prstGeom>
          <a:solidFill xmlns:a="http://schemas.openxmlformats.org/drawingml/2006/main">
            <a:srgbClr val="FFF1EE"/>
          </a:solidFill>
          <a:ln xmlns:a="http://schemas.openxmlformats.org/drawingml/2006/main" w="9525">
            <a:solidFill>
              <a:srgbClr val="E9B7B0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7CE91C3-1952-4771-BCB0-1961E270E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92405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73D2E"/>
                </a:solidFill>
              </a:defRPr>
            </a:pPr>
            <a:r>
              <a:rPr sz="1575" b="1" i="0">
                <a:solidFill>
                  <a:srgbClr val="173D2E"/>
                </a:solidFill>
              </a:rPr>
              <a:t>BASE CONSOLIDADA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656A09D-F0A2-4830-9E7F-1D0DF897D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336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B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74503BA-8BA1-4988-B166-7DF6C878C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57450"/>
            <a:ext cx="4248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3231B"/>
                </a:solidFill>
              </a:defRPr>
            </a:pPr>
            <a:r>
              <a:rPr sz="1350" b="0" i="0">
                <a:solidFill>
                  <a:srgbClr val="13231B"/>
                </a:solidFill>
              </a:rPr>
              <a:t>capacidade pretendida: 800 pessoas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ECCCD6C-859E-4574-97F9-9E18094F5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0861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B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09DFAB6-60F7-4A27-B134-9514E8CF4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009900"/>
            <a:ext cx="4248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3231B"/>
                </a:solidFill>
              </a:defRPr>
            </a:pPr>
            <a:r>
              <a:rPr sz="1350" b="0" i="0">
                <a:solidFill>
                  <a:srgbClr val="13231B"/>
                </a:solidFill>
              </a:rPr>
              <a:t>programa e área preliminares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C219107-7E7B-4BBF-9274-B3F4B75AD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385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B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AAEF25F-3DE5-40AA-875B-1F3B24F4F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62350"/>
            <a:ext cx="4248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3231B"/>
                </a:solidFill>
              </a:defRPr>
            </a:pPr>
            <a:r>
              <a:rPr sz="1350" b="0" i="0">
                <a:solidFill>
                  <a:srgbClr val="13231B"/>
                </a:solidFill>
              </a:rPr>
              <a:t>modelos voluntários de participação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63C3906-E22F-4508-AD11-DB198A61B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1910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B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59C6AAE-2C1E-40BB-86DF-A0BD6A6A9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114800"/>
            <a:ext cx="4248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3231B"/>
                </a:solidFill>
              </a:defRPr>
            </a:pPr>
            <a:r>
              <a:rPr sz="1350" b="0" i="0">
                <a:solidFill>
                  <a:srgbClr val="13231B"/>
                </a:solidFill>
              </a:rPr>
              <a:t>diretrizes para mural e governança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477B533-0305-44E3-9AE9-DCF66CAF4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7434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B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DF96064-C1C1-4B76-A941-F5E28E74A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67250"/>
            <a:ext cx="4248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3231B"/>
                </a:solidFill>
              </a:defRPr>
            </a:pPr>
            <a:r>
              <a:rPr sz="1350" b="0" i="0">
                <a:solidFill>
                  <a:srgbClr val="13231B"/>
                </a:solidFill>
              </a:rPr>
              <a:t>benefícios públicos atuais da Aki+Saúde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1A06EF6-880B-4E83-A35A-426F5B678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9240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A91F2C"/>
                </a:solidFill>
              </a:defRPr>
            </a:pPr>
            <a:r>
              <a:rPr sz="1575" b="1" i="0">
                <a:solidFill>
                  <a:srgbClr val="A91F2C"/>
                </a:solidFill>
              </a:rPr>
              <a:t>PENDÊNCIAS ANTES DO LANÇAMENTO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995F061-44B2-4F4C-9B4E-A77C17413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5336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91F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AE0045C-0412-479F-8B44-DC7A4062C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457450"/>
            <a:ext cx="4533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3231B"/>
                </a:solidFill>
              </a:defRPr>
            </a:pPr>
            <a:r>
              <a:rPr sz="1350" b="0" i="0">
                <a:solidFill>
                  <a:srgbClr val="13231B"/>
                </a:solidFill>
              </a:rPr>
              <a:t>orçamento total e cronograma executivo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C822099-D191-41AA-BF10-72DBD169F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0861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91F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ED375AB-88ED-4A3C-A7C6-4573DDBD4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009900"/>
            <a:ext cx="4533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3231B"/>
                </a:solidFill>
              </a:defRPr>
            </a:pPr>
            <a:r>
              <a:rPr sz="1350" b="0" i="0">
                <a:solidFill>
                  <a:srgbClr val="13231B"/>
                </a:solidFill>
              </a:rPr>
              <a:t>licenças, mobilidade, acústica e acessibilidade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F275298-8C46-4093-9068-C4990566F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6385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91F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515436C-B7B9-465E-A31E-4877494B3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562350"/>
            <a:ext cx="4533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3231B"/>
                </a:solidFill>
              </a:defRPr>
            </a:pPr>
            <a:r>
              <a:rPr sz="1350" b="0" i="0">
                <a:solidFill>
                  <a:srgbClr val="13231B"/>
                </a:solidFill>
              </a:rPr>
              <a:t>dados bancários/PIX oficial da campanha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9643E6F-3077-47E3-B907-5C5EF1329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1910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91F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43A885E-CA1B-4A24-9D43-E5EA0B675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114800"/>
            <a:ext cx="4533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3231B"/>
                </a:solidFill>
              </a:defRPr>
            </a:pPr>
            <a:r>
              <a:rPr sz="1350" b="0" i="0">
                <a:solidFill>
                  <a:srgbClr val="13231B"/>
                </a:solidFill>
              </a:rPr>
              <a:t>contrato comercial Aki+Saúde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109814D-8D20-4E8B-AAC3-B5102A74E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7434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91F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AFE5425-865E-4406-A247-F5C4907C8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667250"/>
            <a:ext cx="4533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3231B"/>
                </a:solidFill>
              </a:defRPr>
            </a:pPr>
            <a:r>
              <a:rPr sz="1350" b="0" i="0">
                <a:solidFill>
                  <a:srgbClr val="13231B"/>
                </a:solidFill>
              </a:rPr>
              <a:t>consentimento e regras LGPD para nomes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0BB11DA-C13D-4916-BBFE-C58035D0F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92455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0" i="1">
                <a:solidFill>
                  <a:srgbClr val="5C675F"/>
                </a:solidFill>
              </a:defRPr>
            </a:pPr>
            <a:r>
              <a:rPr sz="1200" b="0" i="1">
                <a:solidFill>
                  <a:srgbClr val="5C675F"/>
                </a:solidFill>
              </a:rPr>
              <a:t>Aki+Saúde é cartão de descontos, não plano de saúde; custos e condições dos serviços devem ser lidos no regulamento.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12F89EE-9E4E-4306-995B-AFA90357C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5C675F"/>
                </a:solidFill>
              </a:defRPr>
            </a:pPr>
            <a:r>
              <a:rPr sz="825" b="0" i="0">
                <a:solidFill>
                  <a:srgbClr val="5C675F"/>
                </a:solidFill>
              </a:rPr>
              <a:t>projetorio2.pagease.com.br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41D5B07-1590-4944-9808-37769EEFB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6477000"/>
            <a:ext cx="3314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5C675F"/>
                </a:solidFill>
              </a:defRPr>
            </a:pPr>
            <a:r>
              <a:rPr sz="825" b="1" i="0">
                <a:solidFill>
                  <a:srgbClr val="5C675F"/>
                </a:solidFill>
              </a:rPr>
              <a:t>IGREJA METODISTA RIO 2</a:t>
            </a:r>
          </a:p>
        </p:txBody>
      </p:sp>
    </p:spTree>
    <p:extLst>
      <p:ext uri="{BB962C8B-B14F-4D97-AF65-F5344CB8AC3E}">
        <p14:creationId xmlns:p14="http://schemas.microsoft.com/office/powerpoint/2010/main" val="69072173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6F0E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2860E9A-1FF4-4CEA-9F72-4F7656287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C69B4B"/>
                </a:solidFill>
              </a:defRPr>
            </a:pPr>
            <a:r>
              <a:rPr sz="1050" b="1" i="0">
                <a:solidFill>
                  <a:srgbClr val="C69B4B"/>
                </a:solidFill>
              </a:rPr>
              <a:t>JUNTOS PELA CASA DO PAI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B802018-BE1D-4C4B-B576-33101DCEB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73D2E"/>
                </a:solidFill>
              </a:defRPr>
            </a:pPr>
            <a:r>
              <a:rPr sz="3000" b="1" i="0">
                <a:solidFill>
                  <a:srgbClr val="173D2E"/>
                </a:solidFill>
              </a:rPr>
              <a:t>A obra é instrumento. Jesus é o centro.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06FED2E-BA05-49D6-81EA-451EB156B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28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1F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15576DD-165D-4890-99F5-7A0E5D7BF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5C675F"/>
                </a:solidFill>
              </a:defRPr>
            </a:pPr>
            <a:r>
              <a:rPr sz="1200" b="1" i="0">
                <a:solidFill>
                  <a:srgbClr val="5C675F"/>
                </a:solidFill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C61F882-523A-4B25-9642-D81E4C98A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695450"/>
            <a:ext cx="6477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A91F2C"/>
                </a:solidFill>
              </a:defRPr>
            </a:pPr>
            <a:r>
              <a:rPr sz="3600" b="1" i="0">
                <a:solidFill>
                  <a:srgbClr val="A91F2C"/>
                </a:solidFill>
              </a:rPr>
              <a:t>“Levanta-te e edifica.”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62E9985-3641-4C6D-AC7D-B192315DC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24150"/>
            <a:ext cx="619125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173D2E"/>
                </a:solidFill>
              </a:defRPr>
            </a:pPr>
            <a:r>
              <a:rPr sz="1875" b="0" i="0">
                <a:solidFill>
                  <a:srgbClr val="173D2E"/>
                </a:solidFill>
              </a:rPr>
              <a:t>Este projeto nasceu de oração, discernimento e responsabilidade com as pessoas que ainda precisam ser alcançadas.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3A2497B-5711-4198-AF53-DD3001BDA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600200"/>
            <a:ext cx="3714750" cy="3733800"/>
          </a:xfrm>
          <a:prstGeom xmlns:a="http://schemas.openxmlformats.org/drawingml/2006/main" prst="roundRect">
            <a:avLst>
              <a:gd name="adj" fmla="val 7179"/>
            </a:avLst>
          </a:prstGeom>
          <a:solidFill xmlns:a="http://schemas.openxmlformats.org/drawingml/2006/main">
            <a:srgbClr val="173D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3398D5B-E34F-4EA6-AA21-31FC8F604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981200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E2C37F"/>
                </a:solidFill>
              </a:defRPr>
            </a:pPr>
            <a:r>
              <a:rPr sz="1275" b="1" i="0">
                <a:solidFill>
                  <a:srgbClr val="E2C37F"/>
                </a:solidFill>
              </a:rPr>
              <a:t>NOSSO NORTE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9C3BC12-C87B-4E6D-8BED-EC7C641DF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571750"/>
            <a:ext cx="2952750" cy="1790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700" b="1" i="0">
                <a:solidFill>
                  <a:srgbClr val="FFFFFF"/>
                </a:solidFill>
              </a:defRPr>
            </a:pPr>
            <a:r>
              <a:rPr sz="2700" b="1" i="0">
                <a:solidFill>
                  <a:srgbClr val="FFFFFF"/>
                </a:solidFill>
              </a:rPr>
              <a:t>Nenhum nome</a:t>
            </a:r>
          </a:p>
          <a:p xmlns:a="http://schemas.openxmlformats.org/drawingml/2006/main">
            <a:pPr algn="ctr">
              <a:defRPr sz="2700" b="1" i="0">
                <a:solidFill>
                  <a:srgbClr val="FFFFFF"/>
                </a:solidFill>
              </a:defRPr>
            </a:pPr>
            <a:r>
              <a:rPr sz="2700" b="1" i="0">
                <a:solidFill>
                  <a:srgbClr val="FFFFFF"/>
                </a:solidFill>
              </a:rPr>
              <a:t>acima do nome</a:t>
            </a:r>
          </a:p>
          <a:p xmlns:a="http://schemas.openxmlformats.org/drawingml/2006/main">
            <a:pPr algn="ctr">
              <a:defRPr sz="2700" b="1" i="0">
                <a:solidFill>
                  <a:srgbClr val="FFFFFF"/>
                </a:solidFill>
              </a:defRPr>
            </a:pPr>
            <a:r>
              <a:rPr sz="2700" b="1" i="0">
                <a:solidFill>
                  <a:srgbClr val="FFFFFF"/>
                </a:solidFill>
              </a:rPr>
              <a:t>de Jesus.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B072A9-91CF-49AD-A1FB-6FE0F2A7D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4629150"/>
            <a:ext cx="30670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EFE4D2"/>
                </a:solidFill>
              </a:defRPr>
            </a:pPr>
            <a:r>
              <a:rPr sz="1200" b="0" i="0">
                <a:solidFill>
                  <a:srgbClr val="EFE4D2"/>
                </a:solidFill>
              </a:rPr>
              <a:t>A ampliação deve servir à adoração, ao discipulado, à comunhão e à missão.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EE7075F-7060-44A9-8235-9B50F5013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5C675F"/>
                </a:solidFill>
              </a:defRPr>
            </a:pPr>
            <a:r>
              <a:rPr sz="825" b="0" i="0">
                <a:solidFill>
                  <a:srgbClr val="5C675F"/>
                </a:solidFill>
              </a:rPr>
              <a:t>projetorio2.pagease.com.br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8835C5E-A8B1-44C2-9996-A36D46875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6477000"/>
            <a:ext cx="3314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5C675F"/>
                </a:solidFill>
              </a:defRPr>
            </a:pPr>
            <a:r>
              <a:rPr sz="825" b="1" i="0">
                <a:solidFill>
                  <a:srgbClr val="5C675F"/>
                </a:solidFill>
              </a:rPr>
              <a:t>IGREJA METODISTA RIO 2</a:t>
            </a:r>
          </a:p>
        </p:txBody>
      </p:sp>
    </p:spTree>
    <p:extLst>
      <p:ext uri="{BB962C8B-B14F-4D97-AF65-F5344CB8AC3E}">
        <p14:creationId xmlns:p14="http://schemas.microsoft.com/office/powerpoint/2010/main" val="443436433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b6d11b5a7c40c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1906430-7ED2-4633-8FE4-9EFE57F07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40D">
              <a:alpha val="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B48CD83-22E3-4D8C-AC15-07593FB76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1638300"/>
            <a:ext cx="4762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900" b="1" i="0">
                <a:solidFill>
                  <a:srgbClr val="E2C37F"/>
                </a:solidFill>
              </a:defRPr>
            </a:pPr>
            <a:r>
              <a:rPr sz="3900" b="1" i="0">
                <a:solidFill>
                  <a:srgbClr val="E2C37F"/>
                </a:solidFill>
              </a:rPr>
              <a:t>POR ELE</a:t>
            </a:r>
          </a:p>
          <a:p xmlns:a="http://schemas.openxmlformats.org/drawingml/2006/main">
            <a:pPr algn="ctr">
              <a:defRPr sz="3900" b="1" i="0">
                <a:solidFill>
                  <a:srgbClr val="E2C37F"/>
                </a:solidFill>
              </a:defRPr>
            </a:pPr>
            <a:r>
              <a:rPr sz="3900" b="1" i="0">
                <a:solidFill>
                  <a:srgbClr val="E2C37F"/>
                </a:solidFill>
              </a:rPr>
              <a:t>E PARA ELE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A1BDAFA-2838-42EF-97E4-63D565AC4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562350"/>
            <a:ext cx="1524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C37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2E9269B-0166-4CAC-9BE2-FA9F3B962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10000"/>
            <a:ext cx="5238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0" i="1">
                <a:solidFill>
                  <a:srgbClr val="F6F0E4"/>
                </a:solidFill>
              </a:defRPr>
            </a:pPr>
            <a:r>
              <a:rPr sz="1650" b="0" i="1">
                <a:solidFill>
                  <a:srgbClr val="F6F0E4"/>
                </a:solidFill>
              </a:rPr>
              <a:t>“Se o Senhor não edificar a casa,</a:t>
            </a:r>
          </a:p>
          <a:p xmlns:a="http://schemas.openxmlformats.org/drawingml/2006/main">
            <a:pPr algn="ctr">
              <a:defRPr sz="1650" b="0" i="1">
                <a:solidFill>
                  <a:srgbClr val="F6F0E4"/>
                </a:solidFill>
              </a:defRPr>
            </a:pPr>
            <a:r>
              <a:rPr sz="1650" b="0" i="1">
                <a:solidFill>
                  <a:srgbClr val="F6F0E4"/>
                </a:solidFill>
              </a:rPr>
              <a:t>em vão trabalham os que a edificam.”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E622147-B101-4544-975B-9CFEFD2CD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72440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E2C37F"/>
                </a:solidFill>
              </a:defRPr>
            </a:pPr>
            <a:r>
              <a:rPr sz="1350" b="0" i="0">
                <a:solidFill>
                  <a:srgbClr val="E2C37F"/>
                </a:solidFill>
              </a:rPr>
              <a:t>Salmo 127:1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379B155-4181-45E7-8F61-EC66D81E7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5257800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0" i="0">
                <a:solidFill>
                  <a:srgbClr val="E2C37F"/>
                </a:solidFill>
              </a:defRPr>
            </a:pPr>
            <a:r>
              <a:rPr sz="1650" b="0" i="0">
                <a:solidFill>
                  <a:srgbClr val="E2C37F"/>
                </a:solidFill>
              </a:rPr>
              <a:t>Pr. José Luiz, vamos discernir juntos.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090CBBA-44BE-4772-8147-6CC6FD384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6057900"/>
            <a:ext cx="1158240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0A2218">
              <a:alpha val="94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C91A8EA-B5C7-4FD7-9B4A-40CD7BA6B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19825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E2C37F"/>
                </a:solidFill>
              </a:defRPr>
            </a:pPr>
            <a:r>
              <a:rPr sz="1125" b="1" i="0">
                <a:solidFill>
                  <a:srgbClr val="E2C37F"/>
                </a:solidFill>
              </a:rPr>
              <a:t>LEVANTEMO-NOS E EDIFIQUEMOS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A915620-FDB8-458E-A5E8-CC8CC14D7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6181725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projetorio2.pagease.com.br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568C828-87AF-45BC-A698-ECB6E4767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6219825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 i="0">
                <a:solidFill>
                  <a:srgbClr val="E2C37F"/>
                </a:solidFill>
              </a:defRPr>
            </a:pPr>
            <a:r>
              <a:rPr sz="1125" b="1" i="0">
                <a:solidFill>
                  <a:srgbClr val="E2C37F"/>
                </a:solidFill>
              </a:rPr>
              <a:t>SOMENTE JESUS</a:t>
            </a:r>
          </a:p>
        </p:txBody>
      </p:sp>
    </p:spTree>
    <p:extLst>
      <p:ext uri="{BB962C8B-B14F-4D97-AF65-F5344CB8AC3E}">
        <p14:creationId xmlns:p14="http://schemas.microsoft.com/office/powerpoint/2010/main" val="23116717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27cc4e4c0d4ab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7B0FB8-8678-420B-AA1B-EDC7AB09D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00C">
              <a:alpha val="46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4C132A1-ECA2-446A-B7A7-E0F2EDFDF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14350"/>
            <a:ext cx="4857750" cy="5524500"/>
          </a:xfrm>
          <a:prstGeom xmlns:a="http://schemas.openxmlformats.org/drawingml/2006/main" prst="roundRect">
            <a:avLst>
              <a:gd name="adj" fmla="val 5098"/>
            </a:avLst>
          </a:prstGeom>
          <a:solidFill xmlns:a="http://schemas.openxmlformats.org/drawingml/2006/main">
            <a:srgbClr val="102C21">
              <a:alpha val="8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AA0BED8-CBDC-41AF-924D-388A4E291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8382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E2C37F"/>
                </a:solidFill>
              </a:defRPr>
            </a:pPr>
            <a:r>
              <a:rPr sz="1125" b="1" i="0">
                <a:solidFill>
                  <a:srgbClr val="E2C37F"/>
                </a:solidFill>
              </a:rPr>
              <a:t>VISÃO DO FUTURO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CFC6E55-81C2-486E-BE4A-1240E6EE3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238250"/>
            <a:ext cx="4095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FFFFFF"/>
                </a:solidFill>
              </a:defRPr>
            </a:pPr>
            <a:r>
              <a:rPr sz="3450" b="1" i="0">
                <a:solidFill>
                  <a:srgbClr val="FFFFFF"/>
                </a:solidFill>
              </a:rPr>
              <a:t>Um auditório</a:t>
            </a:r>
          </a:p>
          <a:p xmlns:a="http://schemas.openxmlformats.org/drawingml/2006/main">
            <a:pPr algn="l">
              <a:defRPr sz="3450" b="1" i="0">
                <a:solidFill>
                  <a:srgbClr val="FFFFFF"/>
                </a:solidFill>
              </a:defRPr>
            </a:pPr>
            <a:r>
              <a:rPr sz="3450" b="1" i="0">
                <a:solidFill>
                  <a:srgbClr val="FFFFFF"/>
                </a:solidFill>
              </a:rPr>
              <a:t>para até 800 pessoas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72A4118-94AB-4060-83DE-D6FA43614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009900"/>
            <a:ext cx="1809750" cy="14287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FFFFFF">
              <a:alpha val="92000"/>
            </a:srgbClr>
          </a:solidFill>
          <a:ln xmlns:a="http://schemas.openxmlformats.org/drawingml/2006/main" w="9525">
            <a:solidFill>
              <a:srgbClr val="D7DDD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ACC01F9-B427-47B9-A00D-6E521A107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181350"/>
            <a:ext cx="14668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E2C37F"/>
                </a:solidFill>
              </a:defRPr>
            </a:pPr>
            <a:r>
              <a:rPr sz="3300" b="1" i="0">
                <a:solidFill>
                  <a:srgbClr val="E2C37F"/>
                </a:solidFill>
              </a:rPr>
              <a:t>2º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A89DAD3-9525-4F4D-A081-DA0108179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838575"/>
            <a:ext cx="14668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3231B"/>
                </a:solidFill>
              </a:defRPr>
            </a:pPr>
            <a:r>
              <a:rPr sz="1275" b="1" i="0">
                <a:solidFill>
                  <a:srgbClr val="13231B"/>
                </a:solidFill>
              </a:rPr>
              <a:t>pavimento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0B2E64A-E727-410D-83B5-23261AEB2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009900"/>
            <a:ext cx="2057400" cy="14287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FFFFFF">
              <a:alpha val="92000"/>
            </a:srgbClr>
          </a:solidFill>
          <a:ln xmlns:a="http://schemas.openxmlformats.org/drawingml/2006/main" w="9525">
            <a:solidFill>
              <a:srgbClr val="D7DDD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0A031E3-8391-41F7-A29C-0C45A7189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181350"/>
            <a:ext cx="171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E2C37F"/>
                </a:solidFill>
              </a:defRPr>
            </a:pPr>
            <a:r>
              <a:rPr sz="3300" b="1" i="0">
                <a:solidFill>
                  <a:srgbClr val="E2C37F"/>
                </a:solidFill>
              </a:rPr>
              <a:t>SEM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767594E-0177-4B4E-BCE3-8FBEE5B1A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838575"/>
            <a:ext cx="1714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3231B"/>
                </a:solidFill>
              </a:defRPr>
            </a:pPr>
            <a:r>
              <a:rPr sz="1275" b="1" i="0">
                <a:solidFill>
                  <a:srgbClr val="13231B"/>
                </a:solidFill>
              </a:rPr>
              <a:t>mezanino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1D66967-94BA-4B4F-AA73-033B432F6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62500"/>
            <a:ext cx="40386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EFE4D2"/>
                </a:solidFill>
              </a:defRPr>
            </a:pPr>
            <a:r>
              <a:rPr sz="1350" b="0" i="0">
                <a:solidFill>
                  <a:srgbClr val="EFE4D2"/>
                </a:solidFill>
              </a:rPr>
              <a:t>Plateia única no pavimento superior, com pé-direito mais baixo, acústica, acessibilidade e circulação segura.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2700BA7-3A25-4F5C-B4E7-D1B25F1F3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2350" y="51435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55153440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0131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529583A-D934-48CB-A168-590346F4B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2C37F"/>
                </a:solidFill>
              </a:defRPr>
            </a:pPr>
            <a:r>
              <a:rPr sz="1050" b="1" i="0">
                <a:solidFill>
                  <a:srgbClr val="E2C37F"/>
                </a:solidFill>
              </a:rPr>
              <a:t>ARQUITETURA CONCEITUAL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8AA856C-3FBA-4C62-98E9-14A27234C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FFFFFF"/>
                </a:solidFill>
              </a:defRPr>
            </a:pPr>
            <a:r>
              <a:rPr sz="3000" b="1" i="0">
                <a:solidFill>
                  <a:srgbClr val="FFFFFF"/>
                </a:solidFill>
              </a:rPr>
              <a:t>Uma presença acolhedora na cidade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0306773-AA54-4A4D-B893-754672D49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28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3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E9B6E30-68B4-4999-A116-8BA72BC73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EFE4D2"/>
                </a:solidFill>
              </a:defRPr>
            </a:pPr>
            <a:r>
              <a:rPr sz="1200" b="1" i="0">
                <a:solidFill>
                  <a:srgbClr val="EFE4D2"/>
                </a:solidFill>
              </a:rPr>
              <a:t>04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d878942733461c"/>
          <a:srcRect xmlns:a="http://schemas.openxmlformats.org/drawingml/2006/main" l="0" t="379" r="0" b="37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1504950"/>
            <a:ext cx="7810500" cy="4362450"/>
          </a:xfrm>
          <a:prstGeom xmlns:a="http://schemas.openxmlformats.org/drawingml/2006/main" prst="roundRect">
            <a:avLst>
              <a:gd name="adj" fmla="val 4803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EDF4632-4844-4EE6-B104-882BC9DFA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676400"/>
            <a:ext cx="266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FFFFFF"/>
                </a:solidFill>
              </a:defRPr>
            </a:pPr>
            <a:r>
              <a:rPr sz="2100" b="1" i="0">
                <a:solidFill>
                  <a:srgbClr val="FFFFFF"/>
                </a:solidFill>
              </a:rPr>
              <a:t>Fachada frontal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AEBE4D5-5CEC-4DB3-9AC0-238E686F6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4003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43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A43155-C0F1-4B2E-B160-510A7AA14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324100"/>
            <a:ext cx="2438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EFE4D2"/>
                </a:solidFill>
              </a:defRPr>
            </a:pPr>
            <a:r>
              <a:rPr sz="1275" b="0" i="0">
                <a:solidFill>
                  <a:srgbClr val="EFE4D2"/>
                </a:solidFill>
              </a:rPr>
              <a:t>fachada reta e identidade preservada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05E501D-04F1-4B78-B280-2958691CD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9718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43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6C058F4-9A4B-4C02-8C53-BA1A4D6A3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895600"/>
            <a:ext cx="2438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EFE4D2"/>
                </a:solidFill>
              </a:defRPr>
            </a:pPr>
            <a:r>
              <a:rPr sz="1275" b="0" i="0">
                <a:solidFill>
                  <a:srgbClr val="EFE4D2"/>
                </a:solidFill>
              </a:rPr>
              <a:t>entrada central para pedestres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BB9A6A7-4B7F-49B7-A650-BA0CB1058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5433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43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2840654-A226-405E-889B-25EFFBBCE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3467100"/>
            <a:ext cx="2438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EFE4D2"/>
                </a:solidFill>
              </a:defRPr>
            </a:pPr>
            <a:r>
              <a:rPr sz="1275" b="0" i="0">
                <a:solidFill>
                  <a:srgbClr val="EFE4D2"/>
                </a:solidFill>
              </a:rPr>
              <a:t>acesso independente para veículos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D386C41-08D3-4E94-A788-C64834270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1148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43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9E6CA3D-D291-4974-9448-C67DB3A5E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4038600"/>
            <a:ext cx="2438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EFE4D2"/>
                </a:solidFill>
              </a:defRPr>
            </a:pPr>
            <a:r>
              <a:rPr sz="1275" b="0" i="0">
                <a:solidFill>
                  <a:srgbClr val="EFE4D2"/>
                </a:solidFill>
              </a:rPr>
              <a:t>volume compacto de dois pavimentos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7FC82BB-80AD-45CB-86BA-6E8338EF0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6863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43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D4D9144-5DE7-4781-850C-D15C39605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4610100"/>
            <a:ext cx="2438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EFE4D2"/>
                </a:solidFill>
              </a:defRPr>
            </a:pPr>
            <a:r>
              <a:rPr sz="1275" b="0" i="0">
                <a:solidFill>
                  <a:srgbClr val="EFE4D2"/>
                </a:solidFill>
              </a:rPr>
              <a:t>implantação integral dentro do lote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96955DD-EBB9-4EAE-9C74-A9AC99CF4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429250"/>
            <a:ext cx="2667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 i="1">
                <a:solidFill>
                  <a:srgbClr val="E2C37F"/>
                </a:solidFill>
              </a:defRPr>
            </a:pPr>
            <a:r>
              <a:rPr sz="1050" b="0" i="1">
                <a:solidFill>
                  <a:srgbClr val="E2C37F"/>
                </a:solidFill>
              </a:rPr>
              <a:t>Imagem ilustrativa — sujeita a estudo urbanístico e aprovação.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D189CA8-5E72-434E-8744-BB70B43A8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EFE4D2"/>
                </a:solidFill>
              </a:defRPr>
            </a:pPr>
            <a:r>
              <a:rPr sz="825" b="0" i="0">
                <a:solidFill>
                  <a:srgbClr val="EFE4D2"/>
                </a:solidFill>
              </a:rPr>
              <a:t>projetorio2.pagease.com.br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F355085-E3E7-4EA2-9C3B-E55525BC8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6477000"/>
            <a:ext cx="3314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EFE4D2"/>
                </a:solidFill>
              </a:defRPr>
            </a:pPr>
            <a:r>
              <a:rPr sz="825" b="1" i="0">
                <a:solidFill>
                  <a:srgbClr val="EFE4D2"/>
                </a:solidFill>
              </a:rPr>
              <a:t>IGREJA METODISTA RIO 2</a:t>
            </a:r>
          </a:p>
        </p:txBody>
      </p:sp>
    </p:spTree>
    <p:extLst>
      <p:ext uri="{BB962C8B-B14F-4D97-AF65-F5344CB8AC3E}">
        <p14:creationId xmlns:p14="http://schemas.microsoft.com/office/powerpoint/2010/main" val="163972462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6F0E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469F105-2551-4507-A74F-ABEF00035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C69B4B"/>
                </a:solidFill>
              </a:defRPr>
            </a:pPr>
            <a:r>
              <a:rPr sz="1050" b="1" i="0">
                <a:solidFill>
                  <a:srgbClr val="C69B4B"/>
                </a:solidFill>
              </a:rPr>
              <a:t>JUNTOS PELA CASA DO PAI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4997614-9F91-4582-A8B3-2982410D3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73D2E"/>
                </a:solidFill>
              </a:defRPr>
            </a:pPr>
            <a:r>
              <a:rPr sz="3000" b="1" i="0">
                <a:solidFill>
                  <a:srgbClr val="173D2E"/>
                </a:solidFill>
              </a:rPr>
              <a:t>A igreja inteira dentro do terreno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9266C01-4E5D-42CD-9AE2-FE1100F28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28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1F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C46F261-E77B-401D-8FA3-0249EE8E3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5C675F"/>
                </a:solidFill>
              </a:defRPr>
            </a:pPr>
            <a:r>
              <a:rPr sz="1200" b="1" i="0">
                <a:solidFill>
                  <a:srgbClr val="5C675F"/>
                </a:solidFill>
              </a:rPr>
              <a:t>05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b52714d2f84c69"/>
          <a:stretch xmlns:a="http://schemas.openxmlformats.org/drawingml/2006/main"/>
        </p:blipFill>
        <p:spPr>
          <a:xfrm xmlns:a="http://schemas.openxmlformats.org/drawingml/2006/main">
            <a:off x="697629" y="1524000"/>
            <a:ext cx="5062693" cy="4381500"/>
          </a:xfrm>
          <a:prstGeom xmlns:a="http://schemas.openxmlformats.org/drawingml/2006/main" prst="roundRect">
            <a:avLst>
              <a:gd name="adj" fmla="val 5217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83744C9-2D06-45C0-806B-76B588BFB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543050"/>
            <a:ext cx="4572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A91F2C"/>
                </a:solidFill>
              </a:defRPr>
            </a:pPr>
            <a:r>
              <a:rPr sz="2850" b="1" i="0">
                <a:solidFill>
                  <a:srgbClr val="A91F2C"/>
                </a:solidFill>
              </a:rPr>
              <a:t>CONTORNO AZUL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3CAF264-9F80-4CCF-88BD-96AD4F441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13360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5C675F"/>
                </a:solidFill>
              </a:defRPr>
            </a:pPr>
            <a:r>
              <a:rPr sz="1425" b="0" i="0">
                <a:solidFill>
                  <a:srgbClr val="5C675F"/>
                </a:solidFill>
              </a:rPr>
              <a:t>limite oficial da implantação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FE20FF2-CDCE-49D6-A1DF-7BB711C18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7622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B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26B150D-35D2-41F9-B373-5D89B5919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686050"/>
            <a:ext cx="4533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3231B"/>
                </a:solidFill>
              </a:defRPr>
            </a:pPr>
            <a:r>
              <a:rPr sz="1500" b="0" i="0">
                <a:solidFill>
                  <a:srgbClr val="13231B"/>
                </a:solidFill>
              </a:rPr>
              <a:t>Auditório no segundo pavimento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FC494F1-41D1-45B5-871B-1467FBE8F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2385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B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72EB69F-0DA8-4718-A1BB-C4DF0DCE3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162300"/>
            <a:ext cx="4533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3231B"/>
                </a:solidFill>
              </a:defRPr>
            </a:pPr>
            <a:r>
              <a:rPr sz="1500" b="0" i="0">
                <a:solidFill>
                  <a:srgbClr val="13231B"/>
                </a:solidFill>
              </a:rPr>
              <a:t>Plateia única, sem mezanino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C0A0212-BDB1-4C6F-A0BA-B5A86A465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7147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B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2AF76C7-E6F1-4E54-84DA-694853BF3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638550"/>
            <a:ext cx="4533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3231B"/>
                </a:solidFill>
              </a:defRPr>
            </a:pPr>
            <a:r>
              <a:rPr sz="1500" b="0" i="0">
                <a:solidFill>
                  <a:srgbClr val="13231B"/>
                </a:solidFill>
              </a:rPr>
              <a:t>Pé-direito mais baixo e proporcional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E5B2CDF-4C7C-4ABB-9397-D45C59DED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1910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B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2C6B4EA-E52B-46FF-8F7C-D9FFA3E6A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114800"/>
            <a:ext cx="4533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3231B"/>
                </a:solidFill>
              </a:defRPr>
            </a:pPr>
            <a:r>
              <a:rPr sz="1500" b="0" i="0">
                <a:solidFill>
                  <a:srgbClr val="13231B"/>
                </a:solidFill>
              </a:rPr>
              <a:t>Térreo para foyer, café e ministérios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1A57F64-E28E-406B-86D5-9F74DAC65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672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B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C3E3654-9D1A-4D60-A1E4-77E121663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591050"/>
            <a:ext cx="4533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3231B"/>
                </a:solidFill>
              </a:defRPr>
            </a:pPr>
            <a:r>
              <a:rPr sz="1500" b="0" i="0">
                <a:solidFill>
                  <a:srgbClr val="13231B"/>
                </a:solidFill>
              </a:rPr>
              <a:t>Entrada e circulação de veículos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A74760A-2399-402E-9FB5-64BC83211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51435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B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435BDDE-1C1B-4F0B-B07B-D8CD99598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5067300"/>
            <a:ext cx="4533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3231B"/>
                </a:solidFill>
              </a:defRPr>
            </a:pPr>
            <a:r>
              <a:rPr sz="1500" b="0" i="0">
                <a:solidFill>
                  <a:srgbClr val="13231B"/>
                </a:solidFill>
              </a:rPr>
              <a:t>Todo o volume dentro do polígono azul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303EE88-3F7C-4620-88A8-418179C60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571500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 i="1">
                <a:solidFill>
                  <a:srgbClr val="5C675F"/>
                </a:solidFill>
              </a:defRPr>
            </a:pPr>
            <a:r>
              <a:rPr sz="1050" b="0" i="1">
                <a:solidFill>
                  <a:srgbClr val="5C675F"/>
                </a:solidFill>
              </a:rPr>
              <a:t>A posição dos acessos e as dimensões finais serão confirmadas pelos levantamentos técnicos e aprovações legais.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48266D4-37FA-414D-A605-6C3A67E59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5C675F"/>
                </a:solidFill>
              </a:defRPr>
            </a:pPr>
            <a:r>
              <a:rPr sz="825" b="0" i="0">
                <a:solidFill>
                  <a:srgbClr val="5C675F"/>
                </a:solidFill>
              </a:rPr>
              <a:t>projetorio2.pagease.com.br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4FBEC6A-5E42-4C55-BE99-44ECF4205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6477000"/>
            <a:ext cx="3314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5C675F"/>
                </a:solidFill>
              </a:defRPr>
            </a:pPr>
            <a:r>
              <a:rPr sz="825" b="1" i="0">
                <a:solidFill>
                  <a:srgbClr val="5C675F"/>
                </a:solidFill>
              </a:rPr>
              <a:t>IGREJA METODISTA RIO 2</a:t>
            </a:r>
          </a:p>
        </p:txBody>
      </p:sp>
    </p:spTree>
    <p:extLst>
      <p:ext uri="{BB962C8B-B14F-4D97-AF65-F5344CB8AC3E}">
        <p14:creationId xmlns:p14="http://schemas.microsoft.com/office/powerpoint/2010/main" val="169085944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173D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97AE398-4356-4B68-98B3-7D4C4C7A0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2C37F"/>
                </a:solidFill>
              </a:defRPr>
            </a:pPr>
            <a:r>
              <a:rPr sz="1050" b="1" i="0">
                <a:solidFill>
                  <a:srgbClr val="E2C37F"/>
                </a:solidFill>
              </a:rPr>
              <a:t>CAMINHO RESPONSÁVEL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E72AFF6-1B3D-40B3-AECB-2663E5D77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FFFFFF"/>
                </a:solidFill>
              </a:defRPr>
            </a:pPr>
            <a:r>
              <a:rPr sz="3000" b="1" i="0">
                <a:solidFill>
                  <a:srgbClr val="FFFFFF"/>
                </a:solidFill>
              </a:rPr>
              <a:t>Uma obra grande, conduzida por etapas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E8DB81B-A575-43F9-9A62-20FB23213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28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3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752483-86C9-4AF1-A58E-4FAC6F3A7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EFE4D2"/>
                </a:solidFill>
              </a:defRPr>
            </a:pPr>
            <a:r>
              <a:rPr sz="1200" b="1" i="0">
                <a:solidFill>
                  <a:srgbClr val="EFE4D2"/>
                </a:solidFill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83C3A9F-5C19-4AB6-A0A5-25055EC31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05000"/>
            <a:ext cx="1581150" cy="2209800"/>
          </a:xfrm>
          <a:prstGeom xmlns:a="http://schemas.openxmlformats.org/drawingml/2006/main" prst="roundRect">
            <a:avLst>
              <a:gd name="adj" fmla="val 14458"/>
            </a:avLst>
          </a:prstGeom>
          <a:solidFill xmlns:a="http://schemas.openxmlformats.org/drawingml/2006/main">
            <a:srgbClr val="A91F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1722AE-3C3A-41B2-B97E-06C7AEC3D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133600"/>
            <a:ext cx="12001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FFFFFF"/>
                </a:solidFill>
              </a:defRPr>
            </a:pPr>
            <a:r>
              <a:rPr sz="3300" b="1" i="0">
                <a:solidFill>
                  <a:srgbClr val="FFFFFF"/>
                </a:solidFill>
              </a:rPr>
              <a:t>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3A67E34-1D0D-4299-9BBA-BDEC7C2B7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14650"/>
            <a:ext cx="13144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Escuta e</a:t>
            </a:r>
          </a:p>
          <a:p xmlns:a="http://schemas.openxmlformats.org/drawingml/2006/main">
            <a:pPr algn="ctr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viabilidade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DA57386-ABE3-47F5-AE44-1CA82314C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1905000"/>
            <a:ext cx="1581150" cy="2209800"/>
          </a:xfrm>
          <a:prstGeom xmlns:a="http://schemas.openxmlformats.org/drawingml/2006/main" prst="roundRect">
            <a:avLst>
              <a:gd name="adj" fmla="val 1445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1AB40C0-C407-4F7F-9605-AE05DAE35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2133600"/>
            <a:ext cx="12001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A91F2C"/>
                </a:solidFill>
              </a:defRPr>
            </a:pPr>
            <a:r>
              <a:rPr sz="3300" b="1" i="0">
                <a:solidFill>
                  <a:srgbClr val="A91F2C"/>
                </a:solidFill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4A34BB1-1FEF-4BF2-9F30-E0F273788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914650"/>
            <a:ext cx="13144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173D2E"/>
                </a:solidFill>
              </a:defRPr>
            </a:pPr>
            <a:r>
              <a:rPr sz="1200" b="1" i="0">
                <a:solidFill>
                  <a:srgbClr val="173D2E"/>
                </a:solidFill>
              </a:rPr>
              <a:t>Anteprojeto</a:t>
            </a:r>
          </a:p>
          <a:p xmlns:a="http://schemas.openxmlformats.org/drawingml/2006/main">
            <a:pPr algn="ctr">
              <a:defRPr sz="1200" b="1" i="0">
                <a:solidFill>
                  <a:srgbClr val="173D2E"/>
                </a:solidFill>
              </a:defRPr>
            </a:pPr>
            <a:r>
              <a:rPr sz="1200" b="1" i="0">
                <a:solidFill>
                  <a:srgbClr val="173D2E"/>
                </a:solidFill>
              </a:rPr>
              <a:t>e licenças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60EB35E-A139-4B55-928E-201EEE009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1905000"/>
            <a:ext cx="1581150" cy="2209800"/>
          </a:xfrm>
          <a:prstGeom xmlns:a="http://schemas.openxmlformats.org/drawingml/2006/main" prst="roundRect">
            <a:avLst>
              <a:gd name="adj" fmla="val 1445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CDC54F9-7724-4B15-9BC0-0FFE1C349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133600"/>
            <a:ext cx="12001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A91F2C"/>
                </a:solidFill>
              </a:defRPr>
            </a:pPr>
            <a:r>
              <a:rPr sz="3300" b="1" i="0">
                <a:solidFill>
                  <a:srgbClr val="A91F2C"/>
                </a:solidFill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D3940B6-A8D6-4B0B-A490-92C5905AD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914650"/>
            <a:ext cx="13144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173D2E"/>
                </a:solidFill>
              </a:defRPr>
            </a:pPr>
            <a:r>
              <a:rPr sz="1200" b="1" i="0">
                <a:solidFill>
                  <a:srgbClr val="173D2E"/>
                </a:solidFill>
              </a:rPr>
              <a:t>Fundações e</a:t>
            </a:r>
          </a:p>
          <a:p xmlns:a="http://schemas.openxmlformats.org/drawingml/2006/main">
            <a:pPr algn="ctr">
              <a:defRPr sz="1200" b="1" i="0">
                <a:solidFill>
                  <a:srgbClr val="173D2E"/>
                </a:solidFill>
              </a:defRPr>
            </a:pPr>
            <a:r>
              <a:rPr sz="1200" b="1" i="0">
                <a:solidFill>
                  <a:srgbClr val="173D2E"/>
                </a:solidFill>
              </a:rPr>
              <a:t>estrutura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360FB5F-0E54-4E90-B595-6043F1F68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905000"/>
            <a:ext cx="1581150" cy="2209800"/>
          </a:xfrm>
          <a:prstGeom xmlns:a="http://schemas.openxmlformats.org/drawingml/2006/main" prst="roundRect">
            <a:avLst>
              <a:gd name="adj" fmla="val 1445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4571CBA-4168-4060-92A1-DC6C912B7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133600"/>
            <a:ext cx="12001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A91F2C"/>
                </a:solidFill>
              </a:defRPr>
            </a:pPr>
            <a:r>
              <a:rPr sz="3300" b="1" i="0">
                <a:solidFill>
                  <a:srgbClr val="A91F2C"/>
                </a:solidFill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068AD39-741A-4560-BDAA-5DDCA6742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914650"/>
            <a:ext cx="13144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173D2E"/>
                </a:solidFill>
              </a:defRPr>
            </a:pPr>
            <a:r>
              <a:rPr sz="1200" b="1" i="0">
                <a:solidFill>
                  <a:srgbClr val="173D2E"/>
                </a:solidFill>
              </a:rPr>
              <a:t>Fechamentos e</a:t>
            </a:r>
          </a:p>
          <a:p xmlns:a="http://schemas.openxmlformats.org/drawingml/2006/main">
            <a:pPr algn="ctr">
              <a:defRPr sz="1200" b="1" i="0">
                <a:solidFill>
                  <a:srgbClr val="173D2E"/>
                </a:solidFill>
              </a:defRPr>
            </a:pPr>
            <a:r>
              <a:rPr sz="1200" b="1" i="0">
                <a:solidFill>
                  <a:srgbClr val="173D2E"/>
                </a:solidFill>
              </a:rPr>
              <a:t>instalações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2E59B7F-55C4-4590-B063-9CCCA24F7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1905000"/>
            <a:ext cx="1581150" cy="2209800"/>
          </a:xfrm>
          <a:prstGeom xmlns:a="http://schemas.openxmlformats.org/drawingml/2006/main" prst="roundRect">
            <a:avLst>
              <a:gd name="adj" fmla="val 1445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8AF15AA-E6C7-470A-9A8F-E5C7F17B0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133600"/>
            <a:ext cx="12001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A91F2C"/>
                </a:solidFill>
              </a:defRPr>
            </a:pPr>
            <a:r>
              <a:rPr sz="3300" b="1" i="0">
                <a:solidFill>
                  <a:srgbClr val="A91F2C"/>
                </a:solidFill>
              </a:rPr>
              <a:t>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841415E-E128-47F7-AB77-B4059F836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914650"/>
            <a:ext cx="13144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173D2E"/>
                </a:solidFill>
              </a:defRPr>
            </a:pPr>
            <a:r>
              <a:rPr sz="1200" b="1" i="0">
                <a:solidFill>
                  <a:srgbClr val="173D2E"/>
                </a:solidFill>
              </a:rPr>
              <a:t>Auditório e</a:t>
            </a:r>
          </a:p>
          <a:p xmlns:a="http://schemas.openxmlformats.org/drawingml/2006/main">
            <a:pPr algn="ctr">
              <a:defRPr sz="1200" b="1" i="0">
                <a:solidFill>
                  <a:srgbClr val="173D2E"/>
                </a:solidFill>
              </a:defRPr>
            </a:pPr>
            <a:r>
              <a:rPr sz="1200" b="1" i="0">
                <a:solidFill>
                  <a:srgbClr val="173D2E"/>
                </a:solidFill>
              </a:rPr>
              <a:t>acabamentos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8FFC6D3-3920-49B5-A038-83428EBC8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1905000"/>
            <a:ext cx="1581150" cy="2209800"/>
          </a:xfrm>
          <a:prstGeom xmlns:a="http://schemas.openxmlformats.org/drawingml/2006/main" prst="roundRect">
            <a:avLst>
              <a:gd name="adj" fmla="val 1445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468E38D-DDED-4A61-84B0-C7B846F24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2133600"/>
            <a:ext cx="12001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A91F2C"/>
                </a:solidFill>
              </a:defRPr>
            </a:pPr>
            <a:r>
              <a:rPr sz="3300" b="1" i="0">
                <a:solidFill>
                  <a:srgbClr val="A91F2C"/>
                </a:solidFill>
              </a:rPr>
              <a:t>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05FA265-C031-4877-AC95-C0AD937E5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2914650"/>
            <a:ext cx="13144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173D2E"/>
                </a:solidFill>
              </a:defRPr>
            </a:pPr>
            <a:r>
              <a:rPr sz="1200" b="1" i="0">
                <a:solidFill>
                  <a:srgbClr val="173D2E"/>
                </a:solidFill>
              </a:rPr>
              <a:t>Entrega e</a:t>
            </a:r>
          </a:p>
          <a:p xmlns:a="http://schemas.openxmlformats.org/drawingml/2006/main">
            <a:pPr algn="ctr">
              <a:defRPr sz="1200" b="1" i="0">
                <a:solidFill>
                  <a:srgbClr val="173D2E"/>
                </a:solidFill>
              </a:defRPr>
            </a:pPr>
            <a:r>
              <a:rPr sz="1200" b="1" i="0">
                <a:solidFill>
                  <a:srgbClr val="173D2E"/>
                </a:solidFill>
              </a:rPr>
              <a:t>prestação de contas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FAF930F-57E2-42C5-B65B-1408CB7C7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86300"/>
            <a:ext cx="3905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E2C37F"/>
                </a:solidFill>
              </a:defRPr>
            </a:pPr>
            <a:r>
              <a:rPr sz="1800" b="1" i="0">
                <a:solidFill>
                  <a:srgbClr val="E2C37F"/>
                </a:solidFill>
              </a:rPr>
              <a:t>Dependências críticas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861FBAD-A872-4182-8A98-6C2BE2FD0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0065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FFFFFF"/>
                </a:solidFill>
              </a:defRPr>
            </a:pPr>
            <a:r>
              <a:rPr sz="1650" b="0" i="0">
                <a:solidFill>
                  <a:srgbClr val="FFFFFF"/>
                </a:solidFill>
              </a:rPr>
              <a:t>urbanismo • mobilidade • acústica • acessibilidade • orçamento • licenciamento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897E2E5-5282-4774-88C3-17CA09E18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EFE4D2"/>
                </a:solidFill>
              </a:defRPr>
            </a:pPr>
            <a:r>
              <a:rPr sz="825" b="0" i="0">
                <a:solidFill>
                  <a:srgbClr val="EFE4D2"/>
                </a:solidFill>
              </a:rPr>
              <a:t>projetorio2.pagease.com.br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1C75957-2D65-4C29-AFBB-62F948C89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6477000"/>
            <a:ext cx="3314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EFE4D2"/>
                </a:solidFill>
              </a:defRPr>
            </a:pPr>
            <a:r>
              <a:rPr sz="825" b="1" i="0">
                <a:solidFill>
                  <a:srgbClr val="EFE4D2"/>
                </a:solidFill>
              </a:rPr>
              <a:t>IGREJA METODISTA RIO 2</a:t>
            </a:r>
          </a:p>
        </p:txBody>
      </p:sp>
    </p:spTree>
    <p:extLst>
      <p:ext uri="{BB962C8B-B14F-4D97-AF65-F5344CB8AC3E}">
        <p14:creationId xmlns:p14="http://schemas.microsoft.com/office/powerpoint/2010/main" val="201429759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6F0E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13EF22C-407C-45DC-B583-6E97328AA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C69B4B"/>
                </a:solidFill>
              </a:defRPr>
            </a:pPr>
            <a:r>
              <a:rPr sz="1050" b="1" i="0">
                <a:solidFill>
                  <a:srgbClr val="C69B4B"/>
                </a:solidFill>
              </a:rPr>
              <a:t>JUNTOS PELA CASA DO PAI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BE874E-21BD-4656-89DC-CB86A32E2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73D2E"/>
                </a:solidFill>
              </a:defRPr>
            </a:pPr>
            <a:r>
              <a:rPr sz="3000" b="1" i="0">
                <a:solidFill>
                  <a:srgbClr val="173D2E"/>
                </a:solidFill>
              </a:rPr>
              <a:t>Cada pessoa pode construir de um jeito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CC2DE5-0BFA-449B-9ABD-138FCBD26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28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1F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9BE7303-B0E0-4C01-8CE1-17A7B2E14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5C675F"/>
                </a:solidFill>
              </a:defRPr>
            </a:pPr>
            <a:r>
              <a:rPr sz="1200" b="1" i="0">
                <a:solidFill>
                  <a:srgbClr val="5C675F"/>
                </a:solidFill>
              </a:rPr>
              <a:t>07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9d346f75734fe2"/>
          <a:srcRect xmlns:a="http://schemas.openxmlformats.org/drawingml/2006/main" l="19677" t="0" r="1967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1524000"/>
            <a:ext cx="4762500" cy="4419600"/>
          </a:xfrm>
          <a:prstGeom xmlns:a="http://schemas.openxmlformats.org/drawingml/2006/main" prst="roundRect">
            <a:avLst>
              <a:gd name="adj" fmla="val 5172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292E563-614A-48F3-B258-F548FBA73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1562100"/>
            <a:ext cx="152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A91F2C"/>
                </a:solidFill>
              </a:defRPr>
            </a:pPr>
            <a:r>
              <a:rPr sz="1350" b="1" i="0">
                <a:solidFill>
                  <a:srgbClr val="A91F2C"/>
                </a:solidFill>
              </a:rPr>
              <a:t>ORAÇÃO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6AAE392-FA1E-4D9E-BF2E-1BD82B292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54305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3231B"/>
                </a:solidFill>
              </a:defRPr>
            </a:pPr>
            <a:r>
              <a:rPr sz="1425" b="0" i="0">
                <a:solidFill>
                  <a:srgbClr val="13231B"/>
                </a:solidFill>
              </a:rPr>
              <a:t>sustentar espiritualmente cada decisão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101C4A8-E841-4CCF-A345-09171A212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124075"/>
            <a:ext cx="5334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D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0D62A48-7BDA-45AB-A905-FAB29B8A6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428875"/>
            <a:ext cx="152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A91F2C"/>
                </a:solidFill>
              </a:defRPr>
            </a:pPr>
            <a:r>
              <a:rPr sz="1350" b="1" i="0">
                <a:solidFill>
                  <a:srgbClr val="A91F2C"/>
                </a:solidFill>
              </a:rPr>
              <a:t>IDEIAS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714C57-E842-471A-8F48-662E17A0F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409825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3231B"/>
                </a:solidFill>
              </a:defRPr>
            </a:pPr>
            <a:r>
              <a:rPr sz="1425" b="0" i="0">
                <a:solidFill>
                  <a:srgbClr val="13231B"/>
                </a:solidFill>
              </a:rPr>
              <a:t>contribuir com experiência e criatividade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7EFBEDC-4C66-4290-9CC2-FDA1EB4DC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990850"/>
            <a:ext cx="5334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D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E2E3E7A-7527-4C58-BA1C-02CCD117F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295650"/>
            <a:ext cx="152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A91F2C"/>
                </a:solidFill>
              </a:defRPr>
            </a:pPr>
            <a:r>
              <a:rPr sz="1350" b="1" i="0">
                <a:solidFill>
                  <a:srgbClr val="A91F2C"/>
                </a:solidFill>
              </a:rPr>
              <a:t>SERVIÇOS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B9ECB81-BB0E-496D-A61B-946F12E42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27660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3231B"/>
                </a:solidFill>
              </a:defRPr>
            </a:pPr>
            <a:r>
              <a:rPr sz="1425" b="0" i="0">
                <a:solidFill>
                  <a:srgbClr val="13231B"/>
                </a:solidFill>
              </a:rPr>
              <a:t>doar trabalho técnico ou profissional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245A2CD-5FAF-4615-BB0E-9D63A4468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857625"/>
            <a:ext cx="5334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D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6FDB542-655E-411A-9C98-F6E0E7877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162425"/>
            <a:ext cx="152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A91F2C"/>
                </a:solidFill>
              </a:defRPr>
            </a:pPr>
            <a:r>
              <a:rPr sz="1350" b="1" i="0">
                <a:solidFill>
                  <a:srgbClr val="A91F2C"/>
                </a:solidFill>
              </a:rPr>
              <a:t>MATERIAIS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E636CB6-51C4-42D9-ADC5-C7D237028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143375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3231B"/>
                </a:solidFill>
              </a:defRPr>
            </a:pPr>
            <a:r>
              <a:rPr sz="1425" b="0" i="0">
                <a:solidFill>
                  <a:srgbClr val="13231B"/>
                </a:solidFill>
              </a:rPr>
              <a:t>ofertar itens necessários à construção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9623A5B-10D4-4FF3-99C1-1E4C954AD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724400"/>
            <a:ext cx="5334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D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9217770-F26B-451B-ABB4-621C076F3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029200"/>
            <a:ext cx="152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A91F2C"/>
                </a:solidFill>
              </a:defRPr>
            </a:pPr>
            <a:r>
              <a:rPr sz="1350" b="1" i="0">
                <a:solidFill>
                  <a:srgbClr val="A91F2C"/>
                </a:solidFill>
              </a:rPr>
              <a:t>RECURSOS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6573529-D006-4A6E-B65F-1869B133D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01015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3231B"/>
                </a:solidFill>
              </a:defRPr>
            </a:pPr>
            <a:r>
              <a:rPr sz="1425" b="0" i="0">
                <a:solidFill>
                  <a:srgbClr val="13231B"/>
                </a:solidFill>
              </a:rPr>
              <a:t>participar com tijolos, cotas ou ofertas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E0DB875-0537-44FE-B903-F275FD97F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810250"/>
            <a:ext cx="533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73D2E"/>
                </a:solidFill>
              </a:defRPr>
            </a:pPr>
            <a:r>
              <a:rPr sz="1350" b="1" i="0">
                <a:solidFill>
                  <a:srgbClr val="173D2E"/>
                </a:solidFill>
              </a:rPr>
              <a:t>Participar é um convite, nunca uma condição de pertencimento.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6DB3A07-601E-4CE0-9DF1-37DA90435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5C675F"/>
                </a:solidFill>
              </a:defRPr>
            </a:pPr>
            <a:r>
              <a:rPr sz="825" b="0" i="0">
                <a:solidFill>
                  <a:srgbClr val="5C675F"/>
                </a:solidFill>
              </a:rPr>
              <a:t>projetorio2.pagease.com.br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98F511D-D7C0-4618-B8D5-3D41770AE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6477000"/>
            <a:ext cx="3314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5C675F"/>
                </a:solidFill>
              </a:defRPr>
            </a:pPr>
            <a:r>
              <a:rPr sz="825" b="1" i="0">
                <a:solidFill>
                  <a:srgbClr val="5C675F"/>
                </a:solidFill>
              </a:rPr>
              <a:t>IGREJA METODISTA RIO 2</a:t>
            </a:r>
          </a:p>
        </p:txBody>
      </p:sp>
    </p:spTree>
    <p:extLst>
      <p:ext uri="{BB962C8B-B14F-4D97-AF65-F5344CB8AC3E}">
        <p14:creationId xmlns:p14="http://schemas.microsoft.com/office/powerpoint/2010/main" val="18977335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6F0E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D24D9DD-6944-4D7A-B47A-43E8222AF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C69B4B"/>
                </a:solidFill>
              </a:defRPr>
            </a:pPr>
            <a:r>
              <a:rPr sz="1050" b="1" i="0">
                <a:solidFill>
                  <a:srgbClr val="C69B4B"/>
                </a:solidFill>
              </a:rPr>
              <a:t>JUNTOS PELA CASA DO PAI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CDDB3B2-DCD6-4E66-BFD2-81FD82040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73D2E"/>
                </a:solidFill>
              </a:defRPr>
            </a:pPr>
            <a:r>
              <a:rPr sz="2550" b="1" i="0">
                <a:solidFill>
                  <a:srgbClr val="173D2E"/>
                </a:solidFill>
              </a:rPr>
              <a:t>Tijolo por tijolo, vidas vão construir juntas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80973C-5781-4A10-AA84-A598E7A65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28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1F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C5D3651-51C1-426A-9D3A-66F93B805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5C675F"/>
                </a:solidFill>
              </a:defRPr>
            </a:pPr>
            <a:r>
              <a:rPr sz="1200" b="1" i="0">
                <a:solidFill>
                  <a:srgbClr val="5C675F"/>
                </a:solidFill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051D7EA-08A9-4FEE-8B21-50C062948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657350"/>
            <a:ext cx="2381250" cy="14287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DD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AB7186C-FC1A-4AB4-9AB2-537B203A7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28800"/>
            <a:ext cx="20383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A91F2C"/>
                </a:solidFill>
              </a:defRPr>
            </a:pPr>
            <a:r>
              <a:rPr sz="3300" b="1" i="0">
                <a:solidFill>
                  <a:srgbClr val="A91F2C"/>
                </a:solidFill>
              </a:rPr>
              <a:t>R$ 10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4A152A6-6F88-4BC8-B9A6-3593A96B1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86025"/>
            <a:ext cx="2038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3231B"/>
                </a:solidFill>
              </a:defRPr>
            </a:pPr>
            <a:r>
              <a:rPr sz="1275" b="1" i="0">
                <a:solidFill>
                  <a:srgbClr val="13231B"/>
                </a:solidFill>
              </a:rPr>
              <a:t>1 tijolo simbólico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BEE2868-BC3A-47DA-A37C-98A374E9E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1657350"/>
            <a:ext cx="2381250" cy="14287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DD8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3BD5F5F-E91E-491F-BF63-3113CD56C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1828800"/>
            <a:ext cx="20383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A91F2C"/>
                </a:solidFill>
              </a:defRPr>
            </a:pPr>
            <a:r>
              <a:rPr sz="3300" b="1" i="0">
                <a:solidFill>
                  <a:srgbClr val="A91F2C"/>
                </a:solidFill>
              </a:rPr>
              <a:t>25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1B218EE-B6DD-471F-849E-F2A1807B1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486025"/>
            <a:ext cx="2038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3231B"/>
                </a:solidFill>
              </a:defRPr>
            </a:pPr>
            <a:r>
              <a:rPr sz="1275" b="1" i="0">
                <a:solidFill>
                  <a:srgbClr val="13231B"/>
                </a:solidFill>
              </a:rPr>
              <a:t>tijolos por mês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4A2D26D-3314-46DC-81A0-61433E1D9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1657350"/>
            <a:ext cx="2381250" cy="14287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DD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7F486F4-9337-4F5C-AE23-439009A2D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1828800"/>
            <a:ext cx="20383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A91F2C"/>
                </a:solidFill>
              </a:defRPr>
            </a:pPr>
            <a:r>
              <a:rPr sz="3300" b="1" i="0">
                <a:solidFill>
                  <a:srgbClr val="A91F2C"/>
                </a:solidFill>
              </a:rPr>
              <a:t>R$ 250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B163055-DECD-4DCD-9BEF-7A49221D1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2486025"/>
            <a:ext cx="2038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3231B"/>
                </a:solidFill>
              </a:defRPr>
            </a:pPr>
            <a:r>
              <a:rPr sz="1275" b="1" i="0">
                <a:solidFill>
                  <a:srgbClr val="13231B"/>
                </a:solidFill>
              </a:rPr>
              <a:t>exemplo mensal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BFE7093-85D9-49FF-B5BC-5468698BD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1657350"/>
            <a:ext cx="3219450" cy="14287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DD8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5DD4E8D-6E92-4E57-9ACC-40277FEEB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1828800"/>
            <a:ext cx="2876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A91F2C"/>
                </a:solidFill>
              </a:defRPr>
            </a:pPr>
            <a:r>
              <a:rPr sz="3300" b="1" i="0">
                <a:solidFill>
                  <a:srgbClr val="A91F2C"/>
                </a:solidFill>
              </a:rPr>
              <a:t>100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76C503D-63DE-4993-A803-FE97847D9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486025"/>
            <a:ext cx="2876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3231B"/>
                </a:solidFill>
              </a:defRPr>
            </a:pPr>
            <a:r>
              <a:rPr sz="1275" b="1" i="0">
                <a:solidFill>
                  <a:srgbClr val="13231B"/>
                </a:solidFill>
              </a:rPr>
              <a:t>pessoas participantes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D6B03BF-6D1F-41F2-B746-BCDA2660B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524250"/>
            <a:ext cx="10934700" cy="1809750"/>
          </a:xfrm>
          <a:prstGeom xmlns:a="http://schemas.openxmlformats.org/drawingml/2006/main" prst="roundRect">
            <a:avLst>
              <a:gd name="adj" fmla="val 12632"/>
            </a:avLst>
          </a:prstGeom>
          <a:solidFill xmlns:a="http://schemas.openxmlformats.org/drawingml/2006/main">
            <a:srgbClr val="173D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C1D8C15-FEA6-40CA-AC67-368EC4EE0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867150"/>
            <a:ext cx="1028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FFFFFF"/>
                </a:solidFill>
              </a:defRPr>
            </a:pPr>
            <a:r>
              <a:rPr sz="3300" b="1" i="0">
                <a:solidFill>
                  <a:srgbClr val="FFFFFF"/>
                </a:solidFill>
              </a:rPr>
              <a:t>2.500 tijolos = R$ 25.000 por mês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161E679-19EB-4779-829B-9E6D9EA80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29150"/>
            <a:ext cx="1028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0" i="0">
                <a:solidFill>
                  <a:srgbClr val="EFE4D2"/>
                </a:solidFill>
              </a:defRPr>
            </a:pPr>
            <a:r>
              <a:rPr sz="1500" b="0" i="0">
                <a:solidFill>
                  <a:srgbClr val="EFE4D2"/>
                </a:solidFill>
              </a:rPr>
              <a:t>Exemplo: 100 pessoas contribuindo com 25 tijolos mensais.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BB4748E-CB83-41B6-A564-81C018A2A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61975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73D2E"/>
                </a:solidFill>
              </a:defRPr>
            </a:pPr>
            <a:r>
              <a:rPr sz="1575" b="1" i="0">
                <a:solidFill>
                  <a:srgbClr val="173D2E"/>
                </a:solidFill>
              </a:rPr>
              <a:t>Sem competição. Sem exposição de valores. Com gratidão e transparência.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34ABD4A-4ECB-4D92-9B37-DC4A14267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5C675F"/>
                </a:solidFill>
              </a:defRPr>
            </a:pPr>
            <a:r>
              <a:rPr sz="825" b="0" i="0">
                <a:solidFill>
                  <a:srgbClr val="5C675F"/>
                </a:solidFill>
              </a:rPr>
              <a:t>projetorio2.pagease.com.br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59E6306-44BB-4C18-A51F-41EDC68B7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6477000"/>
            <a:ext cx="3314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5C675F"/>
                </a:solidFill>
              </a:defRPr>
            </a:pPr>
            <a:r>
              <a:rPr sz="825" b="1" i="0">
                <a:solidFill>
                  <a:srgbClr val="5C675F"/>
                </a:solidFill>
              </a:rPr>
              <a:t>IGREJA METODISTA RIO 2</a:t>
            </a:r>
          </a:p>
        </p:txBody>
      </p:sp>
    </p:spTree>
    <p:extLst>
      <p:ext uri="{BB962C8B-B14F-4D97-AF65-F5344CB8AC3E}">
        <p14:creationId xmlns:p14="http://schemas.microsoft.com/office/powerpoint/2010/main" val="281523654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f20eb5a5fa43c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B40260F-CA76-4CE7-B17D-0CDE06D45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0D08">
              <a:alpha val="45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AE897DE-FB1B-4D9B-A6C3-C521FE8A4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1500"/>
            <a:ext cx="4953000" cy="552450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102C21">
              <a:alpha val="91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8D8BCD1-57CB-472B-B3A4-B3C38B333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9334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E2C37F"/>
                </a:solidFill>
              </a:defRPr>
            </a:pPr>
            <a:r>
              <a:rPr sz="1125" b="1" i="0">
                <a:solidFill>
                  <a:srgbClr val="E2C37F"/>
                </a:solidFill>
              </a:rPr>
              <a:t>O MURAL DA GRATIDÃO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5348B3D-D9C6-4D18-8C56-966AF7DAD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333500"/>
            <a:ext cx="4000500" cy="165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00" b="1" i="0">
                <a:solidFill>
                  <a:srgbClr val="FFFFFF"/>
                </a:solidFill>
              </a:defRPr>
            </a:pPr>
            <a:r>
              <a:rPr sz="3900" b="1" i="0">
                <a:solidFill>
                  <a:srgbClr val="FFFFFF"/>
                </a:solidFill>
              </a:rPr>
              <a:t>Muitos nomes.</a:t>
            </a:r>
          </a:p>
          <a:p xmlns:a="http://schemas.openxmlformats.org/drawingml/2006/main">
            <a:pPr algn="l">
              <a:defRPr sz="3900" b="1" i="0">
                <a:solidFill>
                  <a:srgbClr val="FFFFFF"/>
                </a:solidFill>
              </a:defRPr>
            </a:pPr>
            <a:r>
              <a:rPr sz="3900" b="1" i="0">
                <a:solidFill>
                  <a:srgbClr val="FFFFFF"/>
                </a:solidFill>
              </a:rPr>
              <a:t>Um só Nome</a:t>
            </a:r>
          </a:p>
          <a:p xmlns:a="http://schemas.openxmlformats.org/drawingml/2006/main">
            <a:pPr algn="l">
              <a:defRPr sz="3900" b="1" i="0">
                <a:solidFill>
                  <a:srgbClr val="FFFFFF"/>
                </a:solidFill>
              </a:defRPr>
            </a:pPr>
            <a:r>
              <a:rPr sz="3900" b="1" i="0">
                <a:solidFill>
                  <a:srgbClr val="FFFFFF"/>
                </a:solidFill>
              </a:rPr>
              <a:t>exaltado.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7ECB1B4-DAB6-4633-A601-F314594FF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290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43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CC6FB88-5A96-4BC9-A03A-6EE4A0F87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52800"/>
            <a:ext cx="3771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EFE4D2"/>
                </a:solidFill>
              </a:defRPr>
            </a:pPr>
            <a:r>
              <a:rPr sz="1350" b="0" i="0">
                <a:solidFill>
                  <a:srgbClr val="EFE4D2"/>
                </a:solidFill>
              </a:rPr>
              <a:t>nomes do mesmo tamanho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1584AEC-8C04-4EDC-8B73-493407A9B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8862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43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1E3E207-A529-4759-BFE2-F57DA89CE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810000"/>
            <a:ext cx="3771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EFE4D2"/>
                </a:solidFill>
              </a:defRPr>
            </a:pPr>
            <a:r>
              <a:rPr sz="1350" b="0" i="0">
                <a:solidFill>
                  <a:srgbClr val="EFE4D2"/>
                </a:solidFill>
              </a:rPr>
              <a:t>sem valores, ranking ou privilégios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D05FA24-7C99-4E1A-A824-C4557B93D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3434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43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B06DD5F-FAAA-4918-83CB-69BE767E4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267200"/>
            <a:ext cx="3771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EFE4D2"/>
                </a:solidFill>
              </a:defRPr>
            </a:pPr>
            <a:r>
              <a:rPr sz="1350" b="0" i="0">
                <a:solidFill>
                  <a:srgbClr val="EFE4D2"/>
                </a:solidFill>
              </a:rPr>
              <a:t>participação pública somente com consentimento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F0C364A-544D-45C3-A2D0-6198B7248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8006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43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58CD3FC-2296-4D12-AEB2-252CC464C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24400"/>
            <a:ext cx="3771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EFE4D2"/>
                </a:solidFill>
              </a:defRPr>
            </a:pPr>
            <a:r>
              <a:rPr sz="1350" b="0" i="0">
                <a:solidFill>
                  <a:srgbClr val="EFE4D2"/>
                </a:solidFill>
              </a:rPr>
              <a:t>opção de contribuir anonimamente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CFAD0D6-017E-478D-8630-4518FC2B3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578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43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21F2987-241C-4D8B-A911-40EA357FE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81600"/>
            <a:ext cx="3771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EFE4D2"/>
                </a:solidFill>
              </a:defRPr>
            </a:pPr>
            <a:r>
              <a:rPr sz="1350" b="0" i="0">
                <a:solidFill>
                  <a:srgbClr val="EFE4D2"/>
                </a:solidFill>
              </a:rPr>
              <a:t>centro do mural dedicado a Jesus Cristo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0C4B56D-55BE-4FCA-8297-5EE2E305A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6388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E2C37F"/>
                </a:solidFill>
              </a:defRPr>
            </a:pPr>
            <a:r>
              <a:rPr sz="1350" b="1" i="0">
                <a:solidFill>
                  <a:srgbClr val="E2C37F"/>
                </a:solidFill>
              </a:rPr>
              <a:t>“Jesus Cristo é o Senhor.”</a:t>
            </a:r>
          </a:p>
        </p:txBody>
      </p:sp>
    </p:spTree>
    <p:extLst>
      <p:ext uri="{BB962C8B-B14F-4D97-AF65-F5344CB8AC3E}">
        <p14:creationId xmlns:p14="http://schemas.microsoft.com/office/powerpoint/2010/main" val="6415339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2026-09-08T02:45:13.3280000Z</dcterms:created>
  <dcterms:modified xsi:type="dcterms:W3CDTF">2026-09-08T02:45:13.3280000Z</dcterms:modified>
</coreProperties>
</file>